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386" r:id="rId3"/>
    <p:sldId id="368" r:id="rId4"/>
    <p:sldId id="367" r:id="rId5"/>
    <p:sldId id="358" r:id="rId6"/>
    <p:sldId id="393" r:id="rId7"/>
    <p:sldId id="395" r:id="rId8"/>
    <p:sldId id="364" r:id="rId9"/>
    <p:sldId id="359" r:id="rId10"/>
    <p:sldId id="394" r:id="rId11"/>
    <p:sldId id="387" r:id="rId12"/>
    <p:sldId id="383" r:id="rId13"/>
    <p:sldId id="370" r:id="rId14"/>
    <p:sldId id="392" r:id="rId15"/>
    <p:sldId id="372" r:id="rId16"/>
    <p:sldId id="373" r:id="rId17"/>
    <p:sldId id="389" r:id="rId18"/>
    <p:sldId id="388" r:id="rId19"/>
    <p:sldId id="390" r:id="rId20"/>
    <p:sldId id="371" r:id="rId21"/>
    <p:sldId id="396" r:id="rId22"/>
    <p:sldId id="382" r:id="rId23"/>
    <p:sldId id="369" r:id="rId2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AD4"/>
    <a:srgbClr val="F0EEFE"/>
    <a:srgbClr val="EEF8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04"/>
    <p:restoredTop sz="84242"/>
  </p:normalViewPr>
  <p:slideViewPr>
    <p:cSldViewPr snapToGrid="0">
      <p:cViewPr varScale="1">
        <p:scale>
          <a:sx n="95" d="100"/>
          <a:sy n="95" d="100"/>
        </p:scale>
        <p:origin x="8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D5F788-A6EE-4849-8956-73B26ACD2460}" type="datetimeFigureOut">
              <a:rPr lang="en-NL" smtClean="0"/>
              <a:t>26/03/2025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A50EA9-F553-9A44-862D-4F7B5B1A1930}" type="slidenum">
              <a:rPr lang="en-NL" smtClean="0"/>
              <a:t>‹#›</a:t>
            </a:fld>
            <a:endParaRPr lang="en-NL"/>
          </a:p>
        </p:txBody>
      </p:sp>
    </p:spTree>
    <p:extLst>
      <p:ext uri="{BB962C8B-B14F-4D97-AF65-F5344CB8AC3E}">
        <p14:creationId xmlns:p14="http://schemas.microsoft.com/office/powerpoint/2010/main" val="766270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Hello,</a:t>
            </a:r>
            <a:r>
              <a:rPr lang="zh-CN" altLang="en-US" dirty="0"/>
              <a:t> </a:t>
            </a:r>
            <a:r>
              <a:rPr lang="en-US" altLang="zh-CN" dirty="0"/>
              <a:t>everyone!</a:t>
            </a:r>
            <a:r>
              <a:rPr lang="zh-CN" altLang="en-US" dirty="0"/>
              <a:t> </a:t>
            </a:r>
            <a:endParaRPr lang="nl-NL" altLang="zh-CN" dirty="0"/>
          </a:p>
          <a:p>
            <a:r>
              <a:rPr lang="en-US" altLang="zh-CN" dirty="0"/>
              <a:t>Today,</a:t>
            </a:r>
            <a:r>
              <a:rPr lang="zh-CN" altLang="en-US" dirty="0"/>
              <a:t> </a:t>
            </a:r>
            <a:r>
              <a:rPr lang="en-US" altLang="zh-CN" dirty="0"/>
              <a:t>I</a:t>
            </a:r>
            <a:r>
              <a:rPr lang="zh-CN" altLang="en-US" dirty="0"/>
              <a:t> </a:t>
            </a:r>
            <a:r>
              <a:rPr lang="en-US" altLang="zh-CN" dirty="0"/>
              <a:t>will</a:t>
            </a:r>
            <a:r>
              <a:rPr lang="zh-CN" altLang="en-US" dirty="0"/>
              <a:t> </a:t>
            </a:r>
            <a:r>
              <a:rPr lang="en-US" altLang="zh-CN" dirty="0"/>
              <a:t>show</a:t>
            </a:r>
            <a:r>
              <a:rPr lang="zh-CN" altLang="en-US" dirty="0"/>
              <a:t> </a:t>
            </a:r>
            <a:r>
              <a:rPr lang="en-US" altLang="zh-CN" dirty="0"/>
              <a:t>you</a:t>
            </a:r>
            <a:r>
              <a:rPr lang="zh-CN" altLang="en-US" dirty="0"/>
              <a:t> </a:t>
            </a:r>
            <a:r>
              <a:rPr lang="en-US" altLang="zh-CN" dirty="0"/>
              <a:t>our</a:t>
            </a:r>
            <a:r>
              <a:rPr lang="zh-CN" altLang="en-US" dirty="0"/>
              <a:t> </a:t>
            </a:r>
            <a:r>
              <a:rPr lang="en-US" altLang="zh-CN" dirty="0"/>
              <a:t>recent</a:t>
            </a:r>
            <a:r>
              <a:rPr lang="zh-CN" altLang="en-US" dirty="0"/>
              <a:t> </a:t>
            </a:r>
            <a:r>
              <a:rPr lang="en-US" altLang="zh-CN" dirty="0"/>
              <a:t>work</a:t>
            </a:r>
            <a:r>
              <a:rPr lang="zh-CN" altLang="en-US" dirty="0"/>
              <a:t> </a:t>
            </a:r>
            <a:r>
              <a:rPr lang="en-US" altLang="zh-CN" dirty="0"/>
              <a:t>–</a:t>
            </a:r>
            <a:r>
              <a:rPr lang="zh-CN" altLang="en-US" dirty="0"/>
              <a:t> </a:t>
            </a:r>
            <a:r>
              <a:rPr lang="en-US" altLang="zh-CN" dirty="0"/>
              <a:t>an</a:t>
            </a:r>
            <a:r>
              <a:rPr lang="zh-CN" altLang="en-US" dirty="0"/>
              <a:t> </a:t>
            </a:r>
            <a:r>
              <a:rPr lang="en-US" altLang="zh-CN" dirty="0"/>
              <a:t>empirical</a:t>
            </a:r>
            <a:r>
              <a:rPr lang="zh-CN" altLang="en-US" dirty="0"/>
              <a:t> </a:t>
            </a:r>
            <a:r>
              <a:rPr lang="en-US" altLang="zh-CN" dirty="0"/>
              <a:t>study</a:t>
            </a:r>
            <a:r>
              <a:rPr lang="zh-CN" altLang="en-US" dirty="0"/>
              <a:t> </a:t>
            </a:r>
            <a:r>
              <a:rPr lang="en-US" altLang="zh-CN" dirty="0"/>
              <a:t>about</a:t>
            </a:r>
            <a:r>
              <a:rPr lang="zh-CN" altLang="en-US" dirty="0"/>
              <a:t> </a:t>
            </a:r>
            <a:r>
              <a:rPr lang="en-US" altLang="zh-CN" dirty="0"/>
              <a:t>conversational</a:t>
            </a:r>
            <a:r>
              <a:rPr lang="zh-CN" altLang="en-US" dirty="0"/>
              <a:t> </a:t>
            </a:r>
            <a:r>
              <a:rPr lang="en-US" altLang="zh-CN" dirty="0"/>
              <a:t>XAI</a:t>
            </a:r>
            <a:r>
              <a:rPr lang="zh-CN" altLang="en-US" dirty="0"/>
              <a:t> </a:t>
            </a:r>
            <a:r>
              <a:rPr lang="en-US" altLang="zh-CN" dirty="0"/>
              <a:t>interfaces</a:t>
            </a:r>
            <a:r>
              <a:rPr lang="zh-CN" altLang="en-US" dirty="0"/>
              <a:t> </a:t>
            </a:r>
            <a:r>
              <a:rPr lang="en-US" altLang="zh-CN" dirty="0"/>
              <a:t>and</a:t>
            </a:r>
            <a:r>
              <a:rPr lang="zh-CN" altLang="en-US" dirty="0"/>
              <a:t> </a:t>
            </a:r>
            <a:r>
              <a:rPr lang="en-US" altLang="zh-CN" dirty="0"/>
              <a:t>its</a:t>
            </a:r>
            <a:r>
              <a:rPr lang="zh-CN" altLang="en-US" dirty="0"/>
              <a:t> </a:t>
            </a:r>
            <a:r>
              <a:rPr lang="en-US" altLang="zh-CN" dirty="0"/>
              <a:t>impact</a:t>
            </a:r>
            <a:r>
              <a:rPr lang="zh-CN" altLang="en-US" dirty="0"/>
              <a:t> </a:t>
            </a:r>
            <a:r>
              <a:rPr lang="en-US" altLang="zh-CN" dirty="0"/>
              <a:t>in</a:t>
            </a:r>
            <a:r>
              <a:rPr lang="zh-CN" altLang="en-US" dirty="0"/>
              <a:t> </a:t>
            </a:r>
            <a:r>
              <a:rPr lang="en-US" altLang="zh-CN" dirty="0"/>
              <a:t>human-AI</a:t>
            </a:r>
            <a:r>
              <a:rPr lang="zh-CN" altLang="en-US" dirty="0"/>
              <a:t> </a:t>
            </a:r>
            <a:r>
              <a:rPr lang="en-US" altLang="zh-CN" dirty="0"/>
              <a:t>decision</a:t>
            </a:r>
            <a:r>
              <a:rPr lang="zh-CN" altLang="en-US" dirty="0"/>
              <a:t> </a:t>
            </a:r>
            <a:r>
              <a:rPr lang="en-US" altLang="zh-CN" dirty="0"/>
              <a:t>making.</a:t>
            </a:r>
            <a:r>
              <a:rPr lang="zh-CN" altLang="en-US" dirty="0"/>
              <a:t> </a:t>
            </a:r>
            <a:endParaRPr lang="en-US" altLang="zh-CN" dirty="0"/>
          </a:p>
        </p:txBody>
      </p:sp>
      <p:sp>
        <p:nvSpPr>
          <p:cNvPr id="4" name="Slide Number Placeholder 3"/>
          <p:cNvSpPr>
            <a:spLocks noGrp="1"/>
          </p:cNvSpPr>
          <p:nvPr>
            <p:ph type="sldNum" sz="quarter" idx="5"/>
          </p:nvPr>
        </p:nvSpPr>
        <p:spPr/>
        <p:txBody>
          <a:bodyPr/>
          <a:lstStyle/>
          <a:p>
            <a:fld id="{9EA50EA9-F553-9A44-862D-4F7B5B1A1930}" type="slidenum">
              <a:rPr lang="en-NL" smtClean="0"/>
              <a:t>1</a:t>
            </a:fld>
            <a:endParaRPr lang="en-NL"/>
          </a:p>
        </p:txBody>
      </p:sp>
    </p:spTree>
    <p:extLst>
      <p:ext uri="{BB962C8B-B14F-4D97-AF65-F5344CB8AC3E}">
        <p14:creationId xmlns:p14="http://schemas.microsoft.com/office/powerpoint/2010/main" val="2347343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Specifically,</a:t>
            </a:r>
            <a:r>
              <a:rPr lang="zh-CN" altLang="en-US" dirty="0"/>
              <a:t> </a:t>
            </a:r>
            <a:r>
              <a:rPr lang="en-US" altLang="zh-CN" dirty="0"/>
              <a:t>we</a:t>
            </a:r>
            <a:r>
              <a:rPr lang="zh-CN" altLang="en-US" dirty="0"/>
              <a:t> </a:t>
            </a:r>
            <a:r>
              <a:rPr lang="en-US" altLang="zh-CN" dirty="0"/>
              <a:t>want</a:t>
            </a:r>
            <a:r>
              <a:rPr lang="zh-CN" altLang="en-US" dirty="0"/>
              <a:t> </a:t>
            </a:r>
            <a:r>
              <a:rPr lang="en-US" altLang="zh-CN" dirty="0"/>
              <a:t>to</a:t>
            </a:r>
            <a:r>
              <a:rPr lang="zh-CN" altLang="en-US" dirty="0"/>
              <a:t> </a:t>
            </a:r>
            <a:r>
              <a:rPr lang="en-US" altLang="zh-CN" dirty="0"/>
              <a:t>compare</a:t>
            </a:r>
            <a:r>
              <a:rPr lang="zh-CN" altLang="en-US" dirty="0"/>
              <a:t> </a:t>
            </a:r>
            <a:r>
              <a:rPr lang="en-US" altLang="zh-CN" dirty="0"/>
              <a:t>the</a:t>
            </a:r>
            <a:r>
              <a:rPr lang="zh-CN" altLang="en-US" dirty="0"/>
              <a:t> </a:t>
            </a:r>
            <a:r>
              <a:rPr lang="en-US" altLang="zh-CN" dirty="0"/>
              <a:t>conversational</a:t>
            </a:r>
            <a:r>
              <a:rPr lang="zh-CN" altLang="en-US" dirty="0"/>
              <a:t> </a:t>
            </a:r>
            <a:r>
              <a:rPr lang="en-US" altLang="zh-CN" dirty="0"/>
              <a:t>XAI</a:t>
            </a:r>
            <a:r>
              <a:rPr lang="zh-CN" altLang="en-US" dirty="0"/>
              <a:t> </a:t>
            </a:r>
            <a:r>
              <a:rPr lang="en-US" altLang="zh-CN" dirty="0"/>
              <a:t>interface</a:t>
            </a:r>
            <a:r>
              <a:rPr lang="zh-CN" altLang="en-US" dirty="0"/>
              <a:t> </a:t>
            </a:r>
            <a:r>
              <a:rPr lang="en-US" altLang="zh-CN" dirty="0"/>
              <a:t>and</a:t>
            </a:r>
            <a:r>
              <a:rPr lang="zh-CN" altLang="en-US" dirty="0"/>
              <a:t> </a:t>
            </a:r>
            <a:r>
              <a:rPr lang="en-US" altLang="zh-CN" dirty="0"/>
              <a:t>XAI</a:t>
            </a:r>
            <a:r>
              <a:rPr lang="zh-CN" altLang="en-US" dirty="0"/>
              <a:t> </a:t>
            </a:r>
            <a:r>
              <a:rPr lang="en-US" altLang="zh-CN" dirty="0"/>
              <a:t>dashboard</a:t>
            </a:r>
            <a:r>
              <a:rPr lang="zh-CN" altLang="en-US" dirty="0"/>
              <a:t> </a:t>
            </a:r>
            <a:r>
              <a:rPr lang="en-US" altLang="zh-CN" dirty="0"/>
              <a:t>mainly</a:t>
            </a:r>
            <a:r>
              <a:rPr lang="zh-CN" altLang="en-US" dirty="0"/>
              <a:t> </a:t>
            </a:r>
            <a:r>
              <a:rPr lang="en-US" altLang="zh-CN" dirty="0"/>
              <a:t>on</a:t>
            </a:r>
            <a:r>
              <a:rPr lang="zh-CN" altLang="en-US" dirty="0"/>
              <a:t> </a:t>
            </a:r>
            <a:r>
              <a:rPr lang="en-US" altLang="zh-CN" dirty="0"/>
              <a:t>two</a:t>
            </a:r>
            <a:r>
              <a:rPr lang="zh-CN" altLang="en-US" dirty="0"/>
              <a:t> </a:t>
            </a:r>
            <a:r>
              <a:rPr lang="en-US" altLang="zh-CN" dirty="0"/>
              <a:t>aspects.</a:t>
            </a:r>
          </a:p>
          <a:p>
            <a:r>
              <a:rPr lang="en-US" altLang="zh-CN" dirty="0"/>
              <a:t>First,</a:t>
            </a:r>
            <a:r>
              <a:rPr lang="zh-CN" altLang="en-US" dirty="0"/>
              <a:t> </a:t>
            </a:r>
            <a:r>
              <a:rPr lang="en-US" altLang="zh-CN" dirty="0"/>
              <a:t>the</a:t>
            </a:r>
            <a:r>
              <a:rPr lang="zh-CN" altLang="en-US" dirty="0"/>
              <a:t> </a:t>
            </a:r>
            <a:r>
              <a:rPr lang="en-US" altLang="zh-CN" dirty="0"/>
              <a:t>impact</a:t>
            </a:r>
            <a:r>
              <a:rPr lang="zh-CN" altLang="en-US" dirty="0"/>
              <a:t> </a:t>
            </a:r>
            <a:r>
              <a:rPr lang="en-US" altLang="zh-CN" dirty="0"/>
              <a:t>on</a:t>
            </a:r>
            <a:r>
              <a:rPr lang="zh-CN" altLang="en-US" dirty="0"/>
              <a:t> </a:t>
            </a:r>
            <a:r>
              <a:rPr lang="en-US" altLang="zh-CN" dirty="0"/>
              <a:t>user</a:t>
            </a:r>
            <a:r>
              <a:rPr lang="zh-CN" altLang="en-US" dirty="0"/>
              <a:t> </a:t>
            </a:r>
            <a:r>
              <a:rPr lang="en-US" altLang="zh-CN" dirty="0"/>
              <a:t>understanding</a:t>
            </a:r>
            <a:r>
              <a:rPr lang="zh-CN" altLang="en-US" dirty="0"/>
              <a:t> </a:t>
            </a:r>
            <a:r>
              <a:rPr lang="en-US" altLang="zh-CN" dirty="0"/>
              <a:t>of</a:t>
            </a:r>
            <a:r>
              <a:rPr lang="zh-CN" altLang="en-US" dirty="0"/>
              <a:t> </a:t>
            </a:r>
            <a:r>
              <a:rPr lang="en-US" altLang="zh-CN" dirty="0"/>
              <a:t>an</a:t>
            </a:r>
            <a:r>
              <a:rPr lang="zh-CN" altLang="en-US" dirty="0"/>
              <a:t> </a:t>
            </a:r>
            <a:r>
              <a:rPr lang="en-US" altLang="zh-CN" dirty="0"/>
              <a:t>AI</a:t>
            </a:r>
            <a:r>
              <a:rPr lang="zh-CN" altLang="en-US" dirty="0"/>
              <a:t> </a:t>
            </a:r>
            <a:r>
              <a:rPr lang="en-US" altLang="zh-CN" dirty="0"/>
              <a:t>system</a:t>
            </a:r>
          </a:p>
          <a:p>
            <a:r>
              <a:rPr lang="en-US" altLang="zh-CN" dirty="0"/>
              <a:t>And</a:t>
            </a:r>
            <a:r>
              <a:rPr lang="zh-CN" altLang="en-US" dirty="0"/>
              <a:t> </a:t>
            </a:r>
            <a:r>
              <a:rPr lang="en-US" altLang="zh-CN" dirty="0"/>
              <a:t>second,</a:t>
            </a:r>
            <a:r>
              <a:rPr lang="zh-CN" altLang="en-US" dirty="0"/>
              <a:t> </a:t>
            </a:r>
            <a:r>
              <a:rPr lang="en-US" altLang="zh-CN" dirty="0"/>
              <a:t>the</a:t>
            </a:r>
            <a:r>
              <a:rPr lang="zh-CN" altLang="en-US" dirty="0"/>
              <a:t> </a:t>
            </a:r>
            <a:r>
              <a:rPr lang="en-US" altLang="zh-CN" dirty="0"/>
              <a:t>impact</a:t>
            </a:r>
            <a:r>
              <a:rPr lang="zh-CN" altLang="en-US" dirty="0"/>
              <a:t> </a:t>
            </a:r>
            <a:r>
              <a:rPr lang="en-US" altLang="zh-CN" dirty="0"/>
              <a:t>of</a:t>
            </a:r>
            <a:r>
              <a:rPr lang="zh-CN" altLang="en-US" dirty="0"/>
              <a:t> </a:t>
            </a:r>
            <a:r>
              <a:rPr lang="en-US" altLang="zh-CN" dirty="0"/>
              <a:t>user</a:t>
            </a:r>
            <a:r>
              <a:rPr lang="zh-CN" altLang="en-US" dirty="0"/>
              <a:t> </a:t>
            </a:r>
            <a:r>
              <a:rPr lang="en-US" altLang="zh-CN" dirty="0"/>
              <a:t>trust</a:t>
            </a:r>
            <a:r>
              <a:rPr lang="zh-CN" altLang="en-US" dirty="0"/>
              <a:t> </a:t>
            </a:r>
            <a:r>
              <a:rPr lang="en-US" altLang="zh-CN" dirty="0"/>
              <a:t>and</a:t>
            </a:r>
            <a:r>
              <a:rPr lang="zh-CN" altLang="en-US" dirty="0"/>
              <a:t> </a:t>
            </a:r>
            <a:r>
              <a:rPr lang="en-US" altLang="zh-CN" dirty="0"/>
              <a:t>reliance</a:t>
            </a:r>
            <a:r>
              <a:rPr lang="zh-CN" altLang="en-US" dirty="0"/>
              <a:t> </a:t>
            </a:r>
            <a:r>
              <a:rPr lang="en-US" altLang="zh-CN" dirty="0"/>
              <a:t>on</a:t>
            </a:r>
            <a:r>
              <a:rPr lang="zh-CN" altLang="en-US" dirty="0"/>
              <a:t> </a:t>
            </a:r>
            <a:r>
              <a:rPr lang="en-US" altLang="zh-CN" dirty="0"/>
              <a:t>an</a:t>
            </a:r>
            <a:r>
              <a:rPr lang="zh-CN" altLang="en-US" dirty="0"/>
              <a:t> </a:t>
            </a:r>
            <a:r>
              <a:rPr lang="en-US" altLang="zh-CN" dirty="0"/>
              <a:t>AI</a:t>
            </a:r>
            <a:r>
              <a:rPr lang="zh-CN" altLang="en-US" dirty="0"/>
              <a:t> </a:t>
            </a:r>
            <a:r>
              <a:rPr lang="en-US" altLang="zh-CN" dirty="0"/>
              <a:t>system</a:t>
            </a:r>
            <a:endParaRPr lang="en-NL" dirty="0"/>
          </a:p>
        </p:txBody>
      </p:sp>
      <p:sp>
        <p:nvSpPr>
          <p:cNvPr id="4" name="Slide Number Placeholder 3"/>
          <p:cNvSpPr>
            <a:spLocks noGrp="1"/>
          </p:cNvSpPr>
          <p:nvPr>
            <p:ph type="sldNum" sz="quarter" idx="5"/>
          </p:nvPr>
        </p:nvSpPr>
        <p:spPr/>
        <p:txBody>
          <a:bodyPr/>
          <a:lstStyle/>
          <a:p>
            <a:fld id="{9EA50EA9-F553-9A44-862D-4F7B5B1A1930}" type="slidenum">
              <a:rPr lang="en-NL" smtClean="0"/>
              <a:t>10</a:t>
            </a:fld>
            <a:endParaRPr lang="en-NL"/>
          </a:p>
        </p:txBody>
      </p:sp>
    </p:spTree>
    <p:extLst>
      <p:ext uri="{BB962C8B-B14F-4D97-AF65-F5344CB8AC3E}">
        <p14:creationId xmlns:p14="http://schemas.microsoft.com/office/powerpoint/2010/main" val="308312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Then,</a:t>
            </a:r>
            <a:r>
              <a:rPr lang="zh-CN" altLang="en-US" dirty="0"/>
              <a:t> </a:t>
            </a:r>
            <a:r>
              <a:rPr lang="en-US" altLang="zh-CN" dirty="0"/>
              <a:t>I</a:t>
            </a:r>
            <a:r>
              <a:rPr lang="zh-CN" altLang="en-US" dirty="0"/>
              <a:t> </a:t>
            </a:r>
            <a:r>
              <a:rPr lang="en-US" altLang="zh-CN" dirty="0"/>
              <a:t>will</a:t>
            </a:r>
            <a:r>
              <a:rPr lang="zh-CN" altLang="en-US" dirty="0"/>
              <a:t> </a:t>
            </a:r>
            <a:r>
              <a:rPr lang="en-US" altLang="zh-CN" dirty="0"/>
              <a:t>show</a:t>
            </a:r>
            <a:r>
              <a:rPr lang="zh-CN" altLang="en-US" dirty="0"/>
              <a:t> </a:t>
            </a:r>
            <a:r>
              <a:rPr lang="en-US" altLang="zh-CN" dirty="0"/>
              <a:t>you</a:t>
            </a:r>
            <a:r>
              <a:rPr lang="zh-CN" altLang="en-US" dirty="0"/>
              <a:t> </a:t>
            </a:r>
            <a:r>
              <a:rPr lang="en-US" altLang="zh-CN" dirty="0"/>
              <a:t>the</a:t>
            </a:r>
            <a:r>
              <a:rPr lang="zh-CN" altLang="en-US" dirty="0"/>
              <a:t> </a:t>
            </a:r>
            <a:r>
              <a:rPr lang="en-US" altLang="zh-CN" dirty="0"/>
              <a:t>designed</a:t>
            </a:r>
            <a:r>
              <a:rPr lang="zh-CN" altLang="en-US" dirty="0"/>
              <a:t> </a:t>
            </a:r>
            <a:r>
              <a:rPr lang="en-US" altLang="zh-CN" dirty="0"/>
              <a:t>conversational</a:t>
            </a:r>
            <a:r>
              <a:rPr lang="zh-CN" altLang="en-US" dirty="0"/>
              <a:t> </a:t>
            </a:r>
            <a:r>
              <a:rPr lang="en-US" altLang="zh-CN" dirty="0"/>
              <a:t>XAI</a:t>
            </a:r>
            <a:r>
              <a:rPr lang="zh-CN" altLang="en-US" dirty="0"/>
              <a:t> </a:t>
            </a:r>
            <a:r>
              <a:rPr lang="en-US" altLang="zh-CN" dirty="0"/>
              <a:t>interface</a:t>
            </a:r>
            <a:r>
              <a:rPr lang="zh-CN" altLang="en-US" dirty="0"/>
              <a:t> </a:t>
            </a:r>
            <a:r>
              <a:rPr lang="en-US" altLang="zh-CN" dirty="0"/>
              <a:t>and</a:t>
            </a:r>
            <a:r>
              <a:rPr lang="zh-CN" altLang="en-US" dirty="0"/>
              <a:t> </a:t>
            </a:r>
            <a:r>
              <a:rPr lang="en-US" altLang="zh-CN" dirty="0"/>
              <a:t>user</a:t>
            </a:r>
            <a:r>
              <a:rPr lang="zh-CN" altLang="en-US" dirty="0"/>
              <a:t> </a:t>
            </a:r>
            <a:r>
              <a:rPr lang="en-US" altLang="zh-CN" dirty="0"/>
              <a:t>study</a:t>
            </a:r>
            <a:r>
              <a:rPr lang="zh-CN" altLang="en-US" dirty="0"/>
              <a:t> </a:t>
            </a:r>
            <a:r>
              <a:rPr lang="en-US" altLang="zh-CN" dirty="0"/>
              <a:t>in</a:t>
            </a:r>
            <a:r>
              <a:rPr lang="zh-CN" altLang="en-US" dirty="0"/>
              <a:t> </a:t>
            </a:r>
            <a:r>
              <a:rPr lang="en-US" altLang="zh-CN" dirty="0"/>
              <a:t>our</a:t>
            </a:r>
            <a:r>
              <a:rPr lang="zh-CN" altLang="en-US" dirty="0"/>
              <a:t> </a:t>
            </a:r>
            <a:r>
              <a:rPr lang="en-US" altLang="zh-CN" dirty="0"/>
              <a:t>work</a:t>
            </a:r>
            <a:endParaRPr lang="en-NL" dirty="0"/>
          </a:p>
        </p:txBody>
      </p:sp>
      <p:sp>
        <p:nvSpPr>
          <p:cNvPr id="4" name="Slide Number Placeholder 3"/>
          <p:cNvSpPr>
            <a:spLocks noGrp="1"/>
          </p:cNvSpPr>
          <p:nvPr>
            <p:ph type="sldNum" sz="quarter" idx="5"/>
          </p:nvPr>
        </p:nvSpPr>
        <p:spPr/>
        <p:txBody>
          <a:bodyPr/>
          <a:lstStyle/>
          <a:p>
            <a:fld id="{9EA50EA9-F553-9A44-862D-4F7B5B1A1930}" type="slidenum">
              <a:rPr lang="en-NL" smtClean="0"/>
              <a:t>11</a:t>
            </a:fld>
            <a:endParaRPr lang="en-NL"/>
          </a:p>
        </p:txBody>
      </p:sp>
    </p:spTree>
    <p:extLst>
      <p:ext uri="{BB962C8B-B14F-4D97-AF65-F5344CB8AC3E}">
        <p14:creationId xmlns:p14="http://schemas.microsoft.com/office/powerpoint/2010/main" val="4080866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a:t>
            </a:r>
            <a:r>
              <a:rPr lang="zh-CN" altLang="en-US" dirty="0"/>
              <a:t> </a:t>
            </a:r>
            <a:r>
              <a:rPr lang="en-US" altLang="zh-CN" dirty="0"/>
              <a:t>our</a:t>
            </a:r>
            <a:r>
              <a:rPr lang="zh-CN" altLang="en-US" dirty="0"/>
              <a:t> </a:t>
            </a:r>
            <a:r>
              <a:rPr lang="en-US" altLang="zh-CN" dirty="0"/>
              <a:t>study,</a:t>
            </a:r>
            <a:r>
              <a:rPr lang="zh-CN" altLang="en-US" dirty="0"/>
              <a:t> </a:t>
            </a:r>
            <a:r>
              <a:rPr lang="en-US" altLang="zh-CN" dirty="0"/>
              <a:t>we</a:t>
            </a:r>
            <a:r>
              <a:rPr lang="zh-CN" altLang="en-US" dirty="0"/>
              <a:t> </a:t>
            </a:r>
            <a:r>
              <a:rPr lang="en-US" altLang="zh-CN" dirty="0"/>
              <a:t>selected</a:t>
            </a:r>
            <a:r>
              <a:rPr lang="zh-CN" altLang="en-US" dirty="0"/>
              <a:t> </a:t>
            </a:r>
            <a:r>
              <a:rPr lang="en-US" altLang="zh-CN" dirty="0"/>
              <a:t>a</a:t>
            </a:r>
            <a:r>
              <a:rPr lang="zh-CN" altLang="en-US" dirty="0"/>
              <a:t> </a:t>
            </a:r>
            <a:r>
              <a:rPr lang="en-US" altLang="zh-CN" dirty="0"/>
              <a:t>loan</a:t>
            </a:r>
            <a:r>
              <a:rPr lang="zh-CN" altLang="en-US" dirty="0"/>
              <a:t> </a:t>
            </a:r>
            <a:r>
              <a:rPr lang="en-US" altLang="zh-CN" dirty="0"/>
              <a:t>approval</a:t>
            </a:r>
            <a:r>
              <a:rPr lang="zh-CN" altLang="en-US" dirty="0"/>
              <a:t> </a:t>
            </a:r>
            <a:r>
              <a:rPr lang="en-US" altLang="zh-CN" dirty="0"/>
              <a:t>task,</a:t>
            </a:r>
            <a:r>
              <a:rPr lang="zh-CN" altLang="en-US" dirty="0"/>
              <a:t> </a:t>
            </a:r>
            <a:r>
              <a:rPr lang="en-US" altLang="zh-CN" dirty="0"/>
              <a:t>where</a:t>
            </a:r>
            <a:r>
              <a:rPr lang="zh-CN" altLang="en-US" dirty="0"/>
              <a:t> </a:t>
            </a:r>
            <a:r>
              <a:rPr lang="en-US" altLang="zh-CN" dirty="0"/>
              <a:t>participants</a:t>
            </a:r>
            <a:r>
              <a:rPr lang="zh-CN" altLang="en-US" dirty="0"/>
              <a:t> </a:t>
            </a:r>
            <a:r>
              <a:rPr lang="en-US" altLang="zh-CN" dirty="0"/>
              <a:t>are</a:t>
            </a:r>
            <a:r>
              <a:rPr lang="zh-CN" altLang="en-US" dirty="0"/>
              <a:t> </a:t>
            </a:r>
            <a:r>
              <a:rPr lang="en-US" altLang="zh-CN" dirty="0"/>
              <a:t>asked</a:t>
            </a:r>
            <a:r>
              <a:rPr lang="zh-CN" altLang="en-US" dirty="0"/>
              <a:t> </a:t>
            </a:r>
            <a:r>
              <a:rPr lang="en-US" altLang="zh-CN" dirty="0"/>
              <a:t>to</a:t>
            </a:r>
            <a:r>
              <a:rPr lang="zh-CN" altLang="en-US" dirty="0"/>
              <a:t> </a:t>
            </a:r>
            <a:r>
              <a:rPr lang="en-US" altLang="zh-CN" dirty="0"/>
              <a:t>view</a:t>
            </a:r>
            <a:r>
              <a:rPr lang="zh-CN" altLang="en-US" dirty="0"/>
              <a:t> </a:t>
            </a:r>
            <a:r>
              <a:rPr lang="en-US" altLang="zh-CN" dirty="0"/>
              <a:t>an</a:t>
            </a:r>
            <a:r>
              <a:rPr lang="zh-CN" altLang="en-US" dirty="0"/>
              <a:t> </a:t>
            </a:r>
            <a:r>
              <a:rPr lang="en-US" altLang="zh-CN" dirty="0"/>
              <a:t>loan</a:t>
            </a:r>
            <a:r>
              <a:rPr lang="zh-CN" altLang="en-US" dirty="0"/>
              <a:t> </a:t>
            </a:r>
            <a:r>
              <a:rPr lang="en-US" altLang="zh-CN" dirty="0"/>
              <a:t>application,</a:t>
            </a:r>
            <a:r>
              <a:rPr lang="zh-CN" altLang="en-US" dirty="0"/>
              <a:t> </a:t>
            </a:r>
            <a:r>
              <a:rPr lang="en-US" altLang="zh-CN" dirty="0"/>
              <a:t>which</a:t>
            </a:r>
            <a:r>
              <a:rPr lang="zh-CN" altLang="en-US" dirty="0"/>
              <a:t> </a:t>
            </a:r>
            <a:r>
              <a:rPr lang="en-US" altLang="zh-CN" dirty="0"/>
              <a:t>consists</a:t>
            </a:r>
            <a:r>
              <a:rPr lang="zh-CN" altLang="en-US" dirty="0"/>
              <a:t> </a:t>
            </a:r>
            <a:r>
              <a:rPr lang="en-US" altLang="zh-CN" dirty="0"/>
              <a:t>of</a:t>
            </a:r>
            <a:r>
              <a:rPr lang="zh-CN" altLang="en-US" dirty="0"/>
              <a:t> </a:t>
            </a:r>
            <a:r>
              <a:rPr lang="en-US" altLang="zh-CN" dirty="0"/>
              <a:t>11</a:t>
            </a:r>
            <a:r>
              <a:rPr lang="zh-CN" altLang="en-US" dirty="0"/>
              <a:t> </a:t>
            </a:r>
            <a:r>
              <a:rPr lang="en-US" altLang="zh-CN" dirty="0"/>
              <a:t>features.</a:t>
            </a:r>
          </a:p>
          <a:p>
            <a:r>
              <a:rPr lang="en-US" altLang="zh-CN" dirty="0"/>
              <a:t>And</a:t>
            </a:r>
            <a:r>
              <a:rPr lang="zh-CN" altLang="en-US" dirty="0"/>
              <a:t> </a:t>
            </a:r>
            <a:r>
              <a:rPr lang="en-US" altLang="zh-CN" dirty="0"/>
              <a:t>make</a:t>
            </a:r>
            <a:r>
              <a:rPr lang="zh-CN" altLang="en-US" dirty="0"/>
              <a:t> </a:t>
            </a:r>
            <a:r>
              <a:rPr lang="en-US" altLang="zh-CN" dirty="0"/>
              <a:t>a</a:t>
            </a:r>
            <a:r>
              <a:rPr lang="zh-CN" altLang="en-US" dirty="0"/>
              <a:t> </a:t>
            </a:r>
            <a:r>
              <a:rPr lang="en-US" altLang="zh-CN" dirty="0"/>
              <a:t>binary</a:t>
            </a:r>
            <a:r>
              <a:rPr lang="zh-CN" altLang="en-US" dirty="0"/>
              <a:t> </a:t>
            </a:r>
            <a:r>
              <a:rPr lang="en-US" altLang="zh-CN" dirty="0"/>
              <a:t>decision</a:t>
            </a:r>
            <a:r>
              <a:rPr lang="zh-CN" altLang="en-US" dirty="0"/>
              <a:t> </a:t>
            </a:r>
            <a:r>
              <a:rPr lang="en-US" altLang="zh-CN" dirty="0"/>
              <a:t>about</a:t>
            </a:r>
            <a:r>
              <a:rPr lang="zh-CN" altLang="en-US" dirty="0"/>
              <a:t> </a:t>
            </a:r>
            <a:r>
              <a:rPr lang="en-US" altLang="zh-CN" dirty="0"/>
              <a:t>whether</a:t>
            </a:r>
            <a:r>
              <a:rPr lang="zh-CN" altLang="en-US" dirty="0"/>
              <a:t> </a:t>
            </a:r>
            <a:r>
              <a:rPr lang="en-US" altLang="zh-CN" dirty="0"/>
              <a:t>the</a:t>
            </a:r>
            <a:r>
              <a:rPr lang="zh-CN" altLang="en-US" dirty="0"/>
              <a:t> </a:t>
            </a:r>
            <a:r>
              <a:rPr lang="en-US" altLang="zh-CN" dirty="0"/>
              <a:t>loan</a:t>
            </a:r>
            <a:r>
              <a:rPr lang="zh-CN" altLang="en-US" dirty="0"/>
              <a:t> </a:t>
            </a:r>
            <a:r>
              <a:rPr lang="en-US" altLang="zh-CN" dirty="0"/>
              <a:t>application</a:t>
            </a:r>
            <a:r>
              <a:rPr lang="zh-CN" altLang="en-US" dirty="0"/>
              <a:t> </a:t>
            </a:r>
            <a:r>
              <a:rPr lang="en-US" altLang="zh-CN" dirty="0"/>
              <a:t>is</a:t>
            </a:r>
            <a:r>
              <a:rPr lang="zh-CN" altLang="en-US" dirty="0"/>
              <a:t> </a:t>
            </a:r>
            <a:r>
              <a:rPr lang="en-US" altLang="zh-CN" dirty="0"/>
              <a:t>credit</a:t>
            </a:r>
            <a:r>
              <a:rPr lang="zh-CN" altLang="en-US" dirty="0"/>
              <a:t> </a:t>
            </a:r>
            <a:r>
              <a:rPr lang="en-US" altLang="zh-CN" dirty="0"/>
              <a:t>worthy.</a:t>
            </a:r>
          </a:p>
          <a:p>
            <a:endParaRPr lang="en-US" altLang="zh-CN" dirty="0"/>
          </a:p>
          <a:p>
            <a:r>
              <a:rPr lang="en-US" altLang="zh-CN" dirty="0"/>
              <a:t>[next</a:t>
            </a:r>
            <a:r>
              <a:rPr lang="zh-CN" altLang="en-US" dirty="0"/>
              <a:t> </a:t>
            </a:r>
            <a:r>
              <a:rPr lang="en-US" altLang="zh-CN" dirty="0"/>
              <a:t>slide]</a:t>
            </a:r>
          </a:p>
          <a:p>
            <a:endParaRPr lang="en-US" dirty="0"/>
          </a:p>
          <a:p>
            <a:r>
              <a:rPr lang="en-US" altLang="zh-CN" sz="2400" dirty="0">
                <a:solidFill>
                  <a:schemeClr val="tx1"/>
                </a:solidFill>
                <a:latin typeface="Times New Roman" panose="02020603050405020304" pitchFamily="18" charset="0"/>
                <a:cs typeface="Times New Roman" panose="02020603050405020304" pitchFamily="18" charset="0"/>
              </a:rPr>
              <a:t>Why</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Loan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Approval</a:t>
            </a:r>
          </a:p>
          <a:p>
            <a:pPr marL="285750" indent="-285750">
              <a:buFontTx/>
              <a:buChar char="-"/>
            </a:pPr>
            <a:r>
              <a:rPr lang="en-US" altLang="zh-CN" sz="1800" dirty="0">
                <a:solidFill>
                  <a:schemeClr val="tx1"/>
                </a:solidFill>
                <a:latin typeface="Times New Roman" panose="02020603050405020304" pitchFamily="18" charset="0"/>
                <a:cs typeface="Times New Roman" panose="02020603050405020304" pitchFamily="18" charset="0"/>
              </a:rPr>
              <a:t>Critical</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Decision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Making</a:t>
            </a:r>
          </a:p>
          <a:p>
            <a:pPr marL="285750" indent="-285750">
              <a:buFontTx/>
              <a:buChar char="-"/>
            </a:pPr>
            <a:r>
              <a:rPr lang="en-US" altLang="zh-CN" sz="1800" dirty="0">
                <a:solidFill>
                  <a:schemeClr val="tx1"/>
                </a:solidFill>
                <a:latin typeface="Times New Roman" panose="02020603050405020304" pitchFamily="18" charset="0"/>
                <a:cs typeface="Times New Roman" panose="02020603050405020304" pitchFamily="18" charset="0"/>
              </a:rPr>
              <a:t>Suitable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for</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laypeople</a:t>
            </a:r>
          </a:p>
          <a:p>
            <a:pPr marL="285750" indent="-285750">
              <a:buFontTx/>
              <a:buChar char="-"/>
            </a:pPr>
            <a:r>
              <a:rPr lang="en-US" altLang="zh-CN" sz="1800" dirty="0">
                <a:solidFill>
                  <a:schemeClr val="tx1"/>
                </a:solidFill>
                <a:latin typeface="Times New Roman" panose="02020603050405020304" pitchFamily="18" charset="0"/>
                <a:cs typeface="Times New Roman" panose="02020603050405020304" pitchFamily="18" charset="0"/>
              </a:rPr>
              <a:t>Adopted</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in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prior</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work</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for</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human-AI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decision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making</a:t>
            </a:r>
          </a:p>
          <a:p>
            <a:endParaRPr lang="en-NL" dirty="0"/>
          </a:p>
        </p:txBody>
      </p:sp>
      <p:sp>
        <p:nvSpPr>
          <p:cNvPr id="4" name="Slide Number Placeholder 3"/>
          <p:cNvSpPr>
            <a:spLocks noGrp="1"/>
          </p:cNvSpPr>
          <p:nvPr>
            <p:ph type="sldNum" sz="quarter" idx="5"/>
          </p:nvPr>
        </p:nvSpPr>
        <p:spPr/>
        <p:txBody>
          <a:bodyPr/>
          <a:lstStyle/>
          <a:p>
            <a:fld id="{9EA50EA9-F553-9A44-862D-4F7B5B1A1930}" type="slidenum">
              <a:rPr lang="en-NL" smtClean="0"/>
              <a:t>12</a:t>
            </a:fld>
            <a:endParaRPr lang="en-NL"/>
          </a:p>
        </p:txBody>
      </p:sp>
    </p:spTree>
    <p:extLst>
      <p:ext uri="{BB962C8B-B14F-4D97-AF65-F5344CB8AC3E}">
        <p14:creationId xmlns:p14="http://schemas.microsoft.com/office/powerpoint/2010/main" val="629349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a:t>
            </a:r>
            <a:r>
              <a:rPr lang="zh-CN" altLang="en-US" dirty="0"/>
              <a:t> </a:t>
            </a:r>
            <a:r>
              <a:rPr lang="en-US" altLang="zh-CN" dirty="0"/>
              <a:t>we</a:t>
            </a:r>
            <a:r>
              <a:rPr lang="zh-CN" altLang="en-US" dirty="0"/>
              <a:t> </a:t>
            </a:r>
            <a:r>
              <a:rPr lang="en-US" altLang="zh-CN" dirty="0"/>
              <a:t>show</a:t>
            </a:r>
            <a:r>
              <a:rPr lang="zh-CN" altLang="en-US" dirty="0"/>
              <a:t> </a:t>
            </a:r>
            <a:r>
              <a:rPr lang="en-US" altLang="zh-CN" dirty="0"/>
              <a:t>one</a:t>
            </a:r>
            <a:r>
              <a:rPr lang="zh-CN" altLang="en-US" dirty="0"/>
              <a:t> </a:t>
            </a:r>
            <a:r>
              <a:rPr lang="en-US" altLang="zh-CN" dirty="0"/>
              <a:t>example</a:t>
            </a:r>
            <a:r>
              <a:rPr lang="zh-CN" altLang="en-US" dirty="0"/>
              <a:t> </a:t>
            </a:r>
            <a:r>
              <a:rPr lang="en-US" altLang="zh-CN" dirty="0"/>
              <a:t>in</a:t>
            </a:r>
            <a:r>
              <a:rPr lang="zh-CN" altLang="en-US" dirty="0"/>
              <a:t> </a:t>
            </a:r>
            <a:r>
              <a:rPr lang="en-US" altLang="zh-CN" dirty="0"/>
              <a:t>loan</a:t>
            </a:r>
            <a:r>
              <a:rPr lang="zh-CN" altLang="en-US" dirty="0"/>
              <a:t> </a:t>
            </a:r>
            <a:r>
              <a:rPr lang="en-US" altLang="zh-CN" dirty="0"/>
              <a:t>approval</a:t>
            </a:r>
            <a:r>
              <a:rPr lang="zh-CN" altLang="en-US" dirty="0"/>
              <a:t> </a:t>
            </a:r>
            <a:r>
              <a:rPr lang="en-US" altLang="zh-CN" dirty="0"/>
              <a:t>tasks</a:t>
            </a:r>
            <a:r>
              <a:rPr lang="zh-CN" altLang="en-US" dirty="0"/>
              <a:t> </a:t>
            </a:r>
            <a:r>
              <a:rPr lang="en-US" altLang="zh-CN" dirty="0"/>
              <a:t>with</a:t>
            </a:r>
            <a:r>
              <a:rPr lang="zh-CN" altLang="en-US" dirty="0"/>
              <a:t> </a:t>
            </a:r>
            <a:r>
              <a:rPr lang="en-US" altLang="zh-CN" dirty="0"/>
              <a:t>conversational</a:t>
            </a:r>
            <a:r>
              <a:rPr lang="zh-CN" altLang="en-US" dirty="0"/>
              <a:t> </a:t>
            </a:r>
            <a:r>
              <a:rPr lang="en-US" altLang="zh-CN" dirty="0"/>
              <a:t>XAI</a:t>
            </a:r>
            <a:r>
              <a:rPr lang="zh-CN" altLang="en-US" dirty="0"/>
              <a:t> </a:t>
            </a:r>
            <a:r>
              <a:rPr lang="en-US" altLang="zh-CN" dirty="0"/>
              <a:t>assistant.</a:t>
            </a:r>
          </a:p>
          <a:p>
            <a:r>
              <a:rPr lang="en-US" altLang="zh-CN" dirty="0"/>
              <a:t>Through</a:t>
            </a:r>
            <a:r>
              <a:rPr lang="zh-CN" altLang="en-US" dirty="0"/>
              <a:t> </a:t>
            </a:r>
            <a:r>
              <a:rPr lang="en-US" altLang="zh-CN" dirty="0"/>
              <a:t>this</a:t>
            </a:r>
            <a:r>
              <a:rPr lang="zh-CN" altLang="en-US" dirty="0"/>
              <a:t> </a:t>
            </a:r>
            <a:r>
              <a:rPr lang="en-US" altLang="zh-CN" dirty="0"/>
              <a:t>conversation,</a:t>
            </a:r>
            <a:r>
              <a:rPr lang="zh-CN" altLang="en-US" dirty="0"/>
              <a:t> </a:t>
            </a:r>
            <a:r>
              <a:rPr lang="en-US" altLang="zh-CN" dirty="0"/>
              <a:t>users</a:t>
            </a:r>
            <a:r>
              <a:rPr lang="zh-CN" altLang="en-US" dirty="0"/>
              <a:t> </a:t>
            </a:r>
            <a:r>
              <a:rPr lang="en-US" altLang="zh-CN" dirty="0"/>
              <a:t>get</a:t>
            </a:r>
            <a:r>
              <a:rPr lang="zh-CN" altLang="en-US" dirty="0"/>
              <a:t> </a:t>
            </a:r>
            <a:r>
              <a:rPr lang="en-US" altLang="zh-CN" dirty="0"/>
              <a:t>to</a:t>
            </a:r>
            <a:r>
              <a:rPr lang="zh-CN" altLang="en-US" dirty="0"/>
              <a:t> </a:t>
            </a:r>
            <a:r>
              <a:rPr lang="en-US" altLang="zh-CN" dirty="0"/>
              <a:t>know</a:t>
            </a:r>
            <a:r>
              <a:rPr lang="zh-CN" altLang="en-US" dirty="0"/>
              <a:t> </a:t>
            </a:r>
            <a:r>
              <a:rPr lang="en-US" altLang="zh-CN" dirty="0"/>
              <a:t>how</a:t>
            </a:r>
            <a:r>
              <a:rPr lang="zh-CN" altLang="en-US" dirty="0"/>
              <a:t> </a:t>
            </a:r>
            <a:r>
              <a:rPr lang="en-US" altLang="zh-CN" dirty="0"/>
              <a:t>AI</a:t>
            </a:r>
            <a:r>
              <a:rPr lang="zh-CN" altLang="en-US" dirty="0"/>
              <a:t> </a:t>
            </a:r>
            <a:r>
              <a:rPr lang="en-US" altLang="zh-CN" dirty="0"/>
              <a:t>system</a:t>
            </a:r>
            <a:r>
              <a:rPr lang="zh-CN" altLang="en-US" dirty="0"/>
              <a:t> </a:t>
            </a:r>
            <a:r>
              <a:rPr lang="en-US" altLang="zh-CN" dirty="0"/>
              <a:t>reach</a:t>
            </a:r>
            <a:r>
              <a:rPr lang="zh-CN" altLang="en-US" dirty="0"/>
              <a:t> </a:t>
            </a:r>
            <a:r>
              <a:rPr lang="en-US" altLang="zh-CN" dirty="0"/>
              <a:t>the</a:t>
            </a:r>
            <a:r>
              <a:rPr lang="zh-CN" altLang="en-US" dirty="0"/>
              <a:t> </a:t>
            </a:r>
            <a:r>
              <a:rPr lang="en-US" altLang="zh-CN" dirty="0"/>
              <a:t>rejection</a:t>
            </a:r>
            <a:r>
              <a:rPr lang="zh-CN" altLang="en-US" dirty="0"/>
              <a:t> </a:t>
            </a:r>
            <a:r>
              <a:rPr lang="en-US" altLang="zh-CN" dirty="0"/>
              <a:t>decision.</a:t>
            </a:r>
          </a:p>
          <a:p>
            <a:endParaRPr lang="en-US" altLang="zh-CN" dirty="0"/>
          </a:p>
          <a:p>
            <a:r>
              <a:rPr lang="en-US" altLang="zh-CN" dirty="0"/>
              <a:t>Specifically,</a:t>
            </a:r>
            <a:r>
              <a:rPr lang="zh-CN" altLang="en-US" dirty="0"/>
              <a:t> </a:t>
            </a:r>
            <a:r>
              <a:rPr lang="en-US" altLang="zh-CN" dirty="0"/>
              <a:t>in</a:t>
            </a:r>
            <a:r>
              <a:rPr lang="zh-CN" altLang="en-US" dirty="0"/>
              <a:t> </a:t>
            </a:r>
            <a:r>
              <a:rPr lang="en-US" altLang="zh-CN" dirty="0"/>
              <a:t>our</a:t>
            </a:r>
            <a:r>
              <a:rPr lang="zh-CN" altLang="en-US" dirty="0"/>
              <a:t> </a:t>
            </a:r>
            <a:r>
              <a:rPr lang="en-US" altLang="zh-CN" dirty="0"/>
              <a:t>study,</a:t>
            </a:r>
            <a:r>
              <a:rPr lang="zh-CN" altLang="en-US" dirty="0"/>
              <a:t> </a:t>
            </a:r>
            <a:r>
              <a:rPr lang="en-US" altLang="zh-CN" dirty="0"/>
              <a:t>we</a:t>
            </a:r>
            <a:r>
              <a:rPr lang="zh-CN" altLang="en-US" dirty="0"/>
              <a:t> </a:t>
            </a:r>
            <a:r>
              <a:rPr lang="en-US" altLang="zh-CN" dirty="0"/>
              <a:t>have</a:t>
            </a:r>
            <a:r>
              <a:rPr lang="zh-CN" altLang="en-US" dirty="0"/>
              <a:t> </a:t>
            </a:r>
            <a:r>
              <a:rPr lang="en-US" altLang="zh-CN" dirty="0"/>
              <a:t>three</a:t>
            </a:r>
            <a:r>
              <a:rPr lang="zh-CN" altLang="en-US" dirty="0"/>
              <a:t> </a:t>
            </a:r>
            <a:r>
              <a:rPr lang="en-US" altLang="zh-CN" dirty="0"/>
              <a:t>variants</a:t>
            </a:r>
            <a:r>
              <a:rPr lang="zh-CN" altLang="en-US" dirty="0"/>
              <a:t> </a:t>
            </a:r>
            <a:r>
              <a:rPr lang="en-US" altLang="zh-CN" dirty="0"/>
              <a:t>of</a:t>
            </a:r>
            <a:r>
              <a:rPr lang="zh-CN" altLang="en-US" dirty="0"/>
              <a:t> </a:t>
            </a:r>
            <a:r>
              <a:rPr lang="en-US" altLang="zh-CN" dirty="0"/>
              <a:t>conversational</a:t>
            </a:r>
            <a:r>
              <a:rPr lang="zh-CN" altLang="en-US" dirty="0"/>
              <a:t> </a:t>
            </a:r>
            <a:r>
              <a:rPr lang="en-US" altLang="zh-CN" dirty="0"/>
              <a:t>user</a:t>
            </a:r>
            <a:r>
              <a:rPr lang="zh-CN" altLang="en-US" dirty="0"/>
              <a:t> </a:t>
            </a:r>
            <a:r>
              <a:rPr lang="en-US" altLang="zh-CN" dirty="0"/>
              <a:t>interface.</a:t>
            </a:r>
          </a:p>
          <a:p>
            <a:r>
              <a:rPr lang="en-US" altLang="zh-CN" dirty="0"/>
              <a:t>The</a:t>
            </a:r>
            <a:r>
              <a:rPr lang="zh-CN" altLang="en-US" dirty="0"/>
              <a:t> </a:t>
            </a:r>
            <a:r>
              <a:rPr lang="en-US" altLang="zh-CN" dirty="0"/>
              <a:t>basic</a:t>
            </a:r>
            <a:r>
              <a:rPr lang="zh-CN" altLang="en-US" dirty="0"/>
              <a:t> </a:t>
            </a:r>
            <a:r>
              <a:rPr lang="en-US" altLang="zh-CN" dirty="0"/>
              <a:t>one,</a:t>
            </a:r>
            <a:r>
              <a:rPr lang="zh-CN" altLang="en-US" dirty="0"/>
              <a:t> </a:t>
            </a:r>
            <a:r>
              <a:rPr lang="en-US" altLang="zh-CN" dirty="0"/>
              <a:t>which</a:t>
            </a:r>
            <a:r>
              <a:rPr lang="zh-CN" altLang="en-US" dirty="0"/>
              <a:t> </a:t>
            </a:r>
            <a:r>
              <a:rPr lang="en-US" altLang="zh-CN" dirty="0"/>
              <a:t>is</a:t>
            </a:r>
            <a:r>
              <a:rPr lang="zh-CN" altLang="en-US" dirty="0"/>
              <a:t> </a:t>
            </a:r>
            <a:r>
              <a:rPr lang="en-US" altLang="zh-CN" dirty="0"/>
              <a:t>based</a:t>
            </a:r>
            <a:r>
              <a:rPr lang="zh-CN" altLang="en-US" dirty="0"/>
              <a:t> </a:t>
            </a:r>
            <a:r>
              <a:rPr lang="en-US" altLang="zh-CN" dirty="0"/>
              <a:t>on</a:t>
            </a:r>
            <a:r>
              <a:rPr lang="zh-CN" altLang="en-US" dirty="0"/>
              <a:t> </a:t>
            </a:r>
            <a:r>
              <a:rPr lang="en-US" altLang="zh-CN" dirty="0"/>
              <a:t>a</a:t>
            </a:r>
            <a:r>
              <a:rPr lang="zh-CN" altLang="en-US" dirty="0"/>
              <a:t> </a:t>
            </a:r>
            <a:r>
              <a:rPr lang="en-US" altLang="zh-CN" dirty="0"/>
              <a:t>rule-based</a:t>
            </a:r>
            <a:r>
              <a:rPr lang="zh-CN" altLang="en-US" dirty="0"/>
              <a:t> </a:t>
            </a:r>
            <a:r>
              <a:rPr lang="en-US" altLang="zh-CN" dirty="0"/>
              <a:t>agent</a:t>
            </a:r>
            <a:r>
              <a:rPr lang="zh-CN" altLang="en-US" dirty="0"/>
              <a:t> </a:t>
            </a:r>
            <a:r>
              <a:rPr lang="en-US" altLang="zh-CN" dirty="0"/>
              <a:t>with</a:t>
            </a:r>
            <a:r>
              <a:rPr lang="zh-CN" altLang="en-US" dirty="0"/>
              <a:t> </a:t>
            </a:r>
            <a:r>
              <a:rPr lang="en-US" altLang="zh-CN" dirty="0"/>
              <a:t>templating</a:t>
            </a:r>
            <a:r>
              <a:rPr lang="zh-CN" altLang="en-US" dirty="0"/>
              <a:t> </a:t>
            </a:r>
            <a:r>
              <a:rPr lang="en-US" altLang="zh-CN" dirty="0"/>
              <a:t>user</a:t>
            </a:r>
            <a:r>
              <a:rPr lang="zh-CN" altLang="en-US" dirty="0"/>
              <a:t> </a:t>
            </a:r>
            <a:r>
              <a:rPr lang="en-US" altLang="zh-CN" dirty="0"/>
              <a:t>intents</a:t>
            </a:r>
            <a:r>
              <a:rPr lang="zh-CN" altLang="en-US" dirty="0"/>
              <a:t> </a:t>
            </a:r>
            <a:r>
              <a:rPr lang="en-US" altLang="zh-CN" dirty="0"/>
              <a:t>and</a:t>
            </a:r>
            <a:r>
              <a:rPr lang="zh-CN" altLang="en-US" dirty="0"/>
              <a:t> </a:t>
            </a:r>
            <a:r>
              <a:rPr lang="en-US" altLang="zh-CN" dirty="0"/>
              <a:t>XAI</a:t>
            </a:r>
            <a:r>
              <a:rPr lang="zh-CN" altLang="en-US" dirty="0"/>
              <a:t> </a:t>
            </a:r>
            <a:r>
              <a:rPr lang="en-US" altLang="zh-CN" dirty="0"/>
              <a:t>responses.</a:t>
            </a:r>
          </a:p>
          <a:p>
            <a:r>
              <a:rPr lang="en-US" altLang="zh-CN" dirty="0"/>
              <a:t>Such</a:t>
            </a:r>
            <a:r>
              <a:rPr lang="zh-CN" altLang="en-US" dirty="0"/>
              <a:t> </a:t>
            </a:r>
            <a:r>
              <a:rPr lang="en-US" altLang="zh-CN" dirty="0"/>
              <a:t>a</a:t>
            </a:r>
            <a:r>
              <a:rPr lang="zh-CN" altLang="en-US" dirty="0"/>
              <a:t> </a:t>
            </a:r>
            <a:r>
              <a:rPr lang="en-US" altLang="zh-CN" dirty="0"/>
              <a:t>design</a:t>
            </a:r>
            <a:r>
              <a:rPr lang="zh-CN" altLang="en-US" dirty="0"/>
              <a:t> </a:t>
            </a:r>
            <a:r>
              <a:rPr lang="en-US" altLang="zh-CN" dirty="0"/>
              <a:t>has</a:t>
            </a:r>
            <a:r>
              <a:rPr lang="zh-CN" altLang="en-US" dirty="0"/>
              <a:t> </a:t>
            </a:r>
            <a:r>
              <a:rPr lang="en-US" altLang="zh-CN" dirty="0"/>
              <a:t>been</a:t>
            </a:r>
            <a:r>
              <a:rPr lang="zh-CN" altLang="en-US" dirty="0"/>
              <a:t> </a:t>
            </a:r>
            <a:r>
              <a:rPr lang="en-US" altLang="zh-CN" dirty="0"/>
              <a:t>observed</a:t>
            </a:r>
            <a:r>
              <a:rPr lang="zh-CN" altLang="en-US" dirty="0"/>
              <a:t> </a:t>
            </a:r>
            <a:r>
              <a:rPr lang="en-US" altLang="zh-CN" dirty="0"/>
              <a:t>to</a:t>
            </a:r>
            <a:r>
              <a:rPr lang="zh-CN" altLang="en-US" dirty="0"/>
              <a:t> </a:t>
            </a:r>
            <a:r>
              <a:rPr lang="en-US" altLang="zh-CN" dirty="0"/>
              <a:t>be</a:t>
            </a:r>
            <a:r>
              <a:rPr lang="zh-CN" altLang="en-US" dirty="0"/>
              <a:t> </a:t>
            </a:r>
            <a:r>
              <a:rPr lang="en-GB" dirty="0"/>
              <a:t>effective </a:t>
            </a:r>
            <a:r>
              <a:rPr lang="en-US" altLang="zh-CN" dirty="0"/>
              <a:t>in</a:t>
            </a:r>
            <a:r>
              <a:rPr lang="zh-CN" altLang="en-US" dirty="0"/>
              <a:t> </a:t>
            </a:r>
            <a:r>
              <a:rPr lang="en-US" altLang="zh-CN" dirty="0"/>
              <a:t>guiding</a:t>
            </a:r>
            <a:r>
              <a:rPr lang="en-GB" dirty="0"/>
              <a:t> users in exploring information needs and understanding the model decisions</a:t>
            </a:r>
          </a:p>
          <a:p>
            <a:endParaRPr lang="en-GB" dirty="0"/>
          </a:p>
          <a:p>
            <a:r>
              <a:rPr lang="en-US" altLang="zh-CN" dirty="0"/>
              <a:t>To</a:t>
            </a:r>
            <a:r>
              <a:rPr lang="zh-CN" altLang="en-US" dirty="0"/>
              <a:t> </a:t>
            </a:r>
            <a:r>
              <a:rPr lang="en-US" altLang="zh-CN" dirty="0"/>
              <a:t>facilitate</a:t>
            </a:r>
            <a:r>
              <a:rPr lang="zh-CN" altLang="en-US" dirty="0"/>
              <a:t> </a:t>
            </a:r>
            <a:r>
              <a:rPr lang="en-US" altLang="zh-CN" dirty="0"/>
              <a:t>user</a:t>
            </a:r>
            <a:r>
              <a:rPr lang="zh-CN" altLang="en-US" dirty="0"/>
              <a:t> </a:t>
            </a:r>
            <a:r>
              <a:rPr lang="en-US" altLang="zh-CN" dirty="0"/>
              <a:t>understanding</a:t>
            </a:r>
            <a:r>
              <a:rPr lang="zh-CN" altLang="en-US" dirty="0"/>
              <a:t> </a:t>
            </a:r>
            <a:r>
              <a:rPr lang="en-US" altLang="zh-CN" dirty="0"/>
              <a:t>of</a:t>
            </a:r>
            <a:r>
              <a:rPr lang="zh-CN" altLang="en-US" dirty="0"/>
              <a:t> </a:t>
            </a:r>
            <a:r>
              <a:rPr lang="en-US" altLang="zh-CN" dirty="0"/>
              <a:t>AI</a:t>
            </a:r>
            <a:r>
              <a:rPr lang="zh-CN" altLang="en-US" dirty="0"/>
              <a:t> </a:t>
            </a:r>
            <a:r>
              <a:rPr lang="en-US" altLang="zh-CN" dirty="0"/>
              <a:t>system,</a:t>
            </a:r>
            <a:r>
              <a:rPr lang="zh-CN" altLang="en-US" dirty="0"/>
              <a:t> </a:t>
            </a:r>
            <a:r>
              <a:rPr lang="en-US" altLang="zh-CN" dirty="0"/>
              <a:t>we</a:t>
            </a:r>
            <a:r>
              <a:rPr lang="zh-CN" altLang="en-US" dirty="0"/>
              <a:t> </a:t>
            </a:r>
            <a:r>
              <a:rPr lang="en-US" altLang="zh-CN" dirty="0"/>
              <a:t>provide</a:t>
            </a:r>
            <a:r>
              <a:rPr lang="zh-CN" altLang="en-US" dirty="0"/>
              <a:t> </a:t>
            </a:r>
            <a:r>
              <a:rPr lang="en-US" altLang="zh-CN" dirty="0"/>
              <a:t>an</a:t>
            </a:r>
            <a:r>
              <a:rPr lang="zh-CN" altLang="en-US" dirty="0"/>
              <a:t> </a:t>
            </a:r>
            <a:r>
              <a:rPr lang="en-US" altLang="zh-CN" dirty="0"/>
              <a:t>enhanced</a:t>
            </a:r>
            <a:r>
              <a:rPr lang="zh-CN" altLang="en-US" dirty="0"/>
              <a:t> </a:t>
            </a:r>
            <a:r>
              <a:rPr lang="en-US" altLang="zh-CN" dirty="0"/>
              <a:t>conversational</a:t>
            </a:r>
            <a:r>
              <a:rPr lang="zh-CN" altLang="en-US" dirty="0"/>
              <a:t> </a:t>
            </a:r>
            <a:r>
              <a:rPr lang="en-US" altLang="zh-CN" dirty="0"/>
              <a:t>interface</a:t>
            </a:r>
            <a:r>
              <a:rPr lang="zh-CN" altLang="en-US" dirty="0"/>
              <a:t> </a:t>
            </a:r>
            <a:r>
              <a:rPr lang="en-US" altLang="zh-CN" dirty="0"/>
              <a:t>with</a:t>
            </a:r>
            <a:r>
              <a:rPr lang="zh-CN" altLang="en-US" dirty="0"/>
              <a:t> </a:t>
            </a:r>
            <a:r>
              <a:rPr lang="en-US" altLang="zh-CN" dirty="0"/>
              <a:t>adaptive</a:t>
            </a:r>
            <a:r>
              <a:rPr lang="zh-CN" altLang="en-US" dirty="0"/>
              <a:t> </a:t>
            </a:r>
            <a:r>
              <a:rPr lang="en-US" altLang="zh-CN" dirty="0"/>
              <a:t>steering.</a:t>
            </a:r>
          </a:p>
          <a:p>
            <a:r>
              <a:rPr lang="en-US" altLang="zh-CN" dirty="0"/>
              <a:t>This</a:t>
            </a:r>
            <a:r>
              <a:rPr lang="zh-CN" altLang="en-US" dirty="0"/>
              <a:t> </a:t>
            </a:r>
            <a:r>
              <a:rPr lang="en-US" altLang="zh-CN" dirty="0"/>
              <a:t>borrows</a:t>
            </a:r>
            <a:r>
              <a:rPr lang="zh-CN" altLang="en-US" dirty="0"/>
              <a:t> </a:t>
            </a:r>
            <a:r>
              <a:rPr lang="en-US" altLang="zh-CN" dirty="0"/>
              <a:t>the</a:t>
            </a:r>
            <a:r>
              <a:rPr lang="zh-CN" altLang="en-US" dirty="0"/>
              <a:t> </a:t>
            </a:r>
            <a:r>
              <a:rPr lang="en-US" altLang="zh-CN" dirty="0"/>
              <a:t>idea</a:t>
            </a:r>
            <a:r>
              <a:rPr lang="zh-CN" altLang="en-US" dirty="0"/>
              <a:t> </a:t>
            </a:r>
            <a:r>
              <a:rPr lang="en-US" altLang="zh-CN" dirty="0"/>
              <a:t>from</a:t>
            </a:r>
            <a:r>
              <a:rPr lang="zh-CN" altLang="en-US" dirty="0"/>
              <a:t> </a:t>
            </a:r>
            <a:r>
              <a:rPr lang="en-US" altLang="zh-CN" dirty="0"/>
              <a:t>evaluative</a:t>
            </a:r>
            <a:r>
              <a:rPr lang="zh-CN" altLang="en-US" dirty="0"/>
              <a:t> </a:t>
            </a:r>
            <a:r>
              <a:rPr lang="en-US" altLang="zh-CN" dirty="0"/>
              <a:t>AI,</a:t>
            </a:r>
            <a:r>
              <a:rPr lang="zh-CN" altLang="en-US" dirty="0"/>
              <a:t> </a:t>
            </a:r>
            <a:r>
              <a:rPr lang="en-US" altLang="zh-CN" dirty="0"/>
              <a:t>which</a:t>
            </a:r>
            <a:r>
              <a:rPr lang="zh-CN" altLang="en-US" dirty="0"/>
              <a:t> </a:t>
            </a:r>
            <a:r>
              <a:rPr lang="en-US" altLang="zh-CN" dirty="0"/>
              <a:t>will</a:t>
            </a:r>
            <a:r>
              <a:rPr lang="zh-CN" altLang="en-US" dirty="0"/>
              <a:t> </a:t>
            </a:r>
            <a:r>
              <a:rPr lang="en-US" altLang="zh-CN" dirty="0"/>
              <a:t>provide</a:t>
            </a:r>
            <a:r>
              <a:rPr lang="zh-CN" altLang="en-US" dirty="0"/>
              <a:t> </a:t>
            </a:r>
            <a:r>
              <a:rPr lang="en-US" altLang="zh-CN" dirty="0"/>
              <a:t>hint</a:t>
            </a:r>
            <a:r>
              <a:rPr lang="zh-CN" altLang="en-US" dirty="0"/>
              <a:t> </a:t>
            </a:r>
            <a:r>
              <a:rPr lang="en-US" altLang="zh-CN" dirty="0"/>
              <a:t>messages</a:t>
            </a:r>
            <a:r>
              <a:rPr lang="zh-CN" altLang="en-US" dirty="0"/>
              <a:t> </a:t>
            </a:r>
            <a:r>
              <a:rPr lang="en-US" altLang="zh-CN" dirty="0"/>
              <a:t>to</a:t>
            </a:r>
            <a:r>
              <a:rPr lang="zh-CN" altLang="en-US" dirty="0"/>
              <a:t> </a:t>
            </a:r>
            <a:r>
              <a:rPr lang="en-US" altLang="zh-CN" dirty="0"/>
              <a:t>nudge</a:t>
            </a:r>
            <a:r>
              <a:rPr lang="zh-CN" altLang="en-US" dirty="0"/>
              <a:t> </a:t>
            </a:r>
            <a:r>
              <a:rPr lang="en-US" altLang="zh-CN" dirty="0"/>
              <a:t>users</a:t>
            </a:r>
            <a:r>
              <a:rPr lang="zh-CN" altLang="en-US" dirty="0"/>
              <a:t> </a:t>
            </a:r>
            <a:r>
              <a:rPr lang="en-US" altLang="zh-CN" dirty="0"/>
              <a:t>compare</a:t>
            </a:r>
            <a:r>
              <a:rPr lang="zh-CN" altLang="en-US" dirty="0"/>
              <a:t> </a:t>
            </a:r>
            <a:r>
              <a:rPr lang="en-US" altLang="zh-CN" dirty="0"/>
              <a:t>their</a:t>
            </a:r>
            <a:r>
              <a:rPr lang="zh-CN" altLang="en-US" dirty="0"/>
              <a:t> </a:t>
            </a:r>
            <a:r>
              <a:rPr lang="en-US" altLang="zh-CN" dirty="0"/>
              <a:t>own</a:t>
            </a:r>
            <a:r>
              <a:rPr lang="zh-CN" altLang="en-US" dirty="0"/>
              <a:t> </a:t>
            </a:r>
            <a:r>
              <a:rPr lang="en-US" altLang="zh-CN" dirty="0"/>
              <a:t>decision</a:t>
            </a:r>
            <a:r>
              <a:rPr lang="zh-CN" altLang="en-US" dirty="0"/>
              <a:t> </a:t>
            </a:r>
            <a:r>
              <a:rPr lang="en-US" altLang="zh-CN" dirty="0"/>
              <a:t>criteria</a:t>
            </a:r>
            <a:r>
              <a:rPr lang="zh-CN" altLang="en-US" dirty="0"/>
              <a:t> </a:t>
            </a:r>
            <a:r>
              <a:rPr lang="en-US" altLang="zh-CN" dirty="0"/>
              <a:t>with</a:t>
            </a:r>
            <a:r>
              <a:rPr lang="zh-CN" altLang="en-US" dirty="0"/>
              <a:t> </a:t>
            </a:r>
            <a:r>
              <a:rPr lang="en-US" altLang="zh-CN" dirty="0"/>
              <a:t>that</a:t>
            </a:r>
            <a:r>
              <a:rPr lang="zh-CN" altLang="en-US" dirty="0"/>
              <a:t> </a:t>
            </a:r>
            <a:r>
              <a:rPr lang="en-US" altLang="zh-CN" dirty="0"/>
              <a:t>of</a:t>
            </a:r>
            <a:r>
              <a:rPr lang="zh-CN" altLang="en-US" dirty="0"/>
              <a:t> </a:t>
            </a:r>
            <a:r>
              <a:rPr lang="en-US" altLang="zh-CN" dirty="0"/>
              <a:t>AI</a:t>
            </a:r>
            <a:r>
              <a:rPr lang="zh-CN" altLang="en-US" dirty="0"/>
              <a:t> </a:t>
            </a:r>
            <a:r>
              <a:rPr lang="en-US" altLang="zh-CN" dirty="0"/>
              <a:t>system.</a:t>
            </a:r>
          </a:p>
          <a:p>
            <a:r>
              <a:rPr lang="en-US" altLang="zh-CN" dirty="0"/>
              <a:t>By</a:t>
            </a:r>
            <a:r>
              <a:rPr lang="zh-CN" altLang="en-US" dirty="0"/>
              <a:t> </a:t>
            </a:r>
            <a:r>
              <a:rPr lang="en-US" altLang="zh-CN" dirty="0"/>
              <a:t>doing</a:t>
            </a:r>
            <a:r>
              <a:rPr lang="zh-CN" altLang="en-US" dirty="0"/>
              <a:t> </a:t>
            </a:r>
            <a:r>
              <a:rPr lang="en-US" altLang="zh-CN" dirty="0"/>
              <a:t>so,</a:t>
            </a:r>
            <a:r>
              <a:rPr lang="zh-CN" altLang="en-US" dirty="0"/>
              <a:t> </a:t>
            </a:r>
            <a:r>
              <a:rPr lang="en-US" altLang="zh-CN" dirty="0"/>
              <a:t>we</a:t>
            </a:r>
            <a:r>
              <a:rPr lang="zh-CN" altLang="en-US" dirty="0"/>
              <a:t> </a:t>
            </a:r>
            <a:r>
              <a:rPr lang="en-US" altLang="zh-CN" dirty="0"/>
              <a:t>would</a:t>
            </a:r>
            <a:r>
              <a:rPr lang="zh-CN" altLang="en-US" dirty="0"/>
              <a:t> </a:t>
            </a:r>
            <a:r>
              <a:rPr lang="en-US" altLang="zh-CN" dirty="0"/>
              <a:t>expect</a:t>
            </a:r>
            <a:r>
              <a:rPr lang="zh-CN" altLang="en-US" dirty="0"/>
              <a:t> </a:t>
            </a:r>
            <a:r>
              <a:rPr lang="en-US" altLang="zh-CN" dirty="0"/>
              <a:t>that</a:t>
            </a:r>
            <a:r>
              <a:rPr lang="zh-CN" altLang="en-US" dirty="0"/>
              <a:t> </a:t>
            </a:r>
            <a:r>
              <a:rPr lang="en-US" altLang="zh-CN" dirty="0"/>
              <a:t>users</a:t>
            </a:r>
            <a:r>
              <a:rPr lang="zh-CN" altLang="en-US" dirty="0"/>
              <a:t> </a:t>
            </a:r>
            <a:r>
              <a:rPr lang="en-US" altLang="zh-CN" dirty="0"/>
              <a:t>can</a:t>
            </a:r>
            <a:r>
              <a:rPr lang="zh-CN" altLang="en-US" dirty="0"/>
              <a:t> </a:t>
            </a:r>
            <a:r>
              <a:rPr lang="en-US" altLang="zh-CN" dirty="0"/>
              <a:t>develop</a:t>
            </a:r>
            <a:r>
              <a:rPr lang="zh-CN" altLang="en-US" dirty="0"/>
              <a:t> </a:t>
            </a:r>
            <a:r>
              <a:rPr lang="en-US" altLang="zh-CN" dirty="0"/>
              <a:t>a</a:t>
            </a:r>
            <a:r>
              <a:rPr lang="zh-CN" altLang="en-US" dirty="0"/>
              <a:t> </a:t>
            </a:r>
            <a:r>
              <a:rPr lang="en-US" altLang="zh-CN" dirty="0"/>
              <a:t>more</a:t>
            </a:r>
            <a:r>
              <a:rPr lang="zh-CN" altLang="en-US" dirty="0"/>
              <a:t> </a:t>
            </a:r>
            <a:r>
              <a:rPr lang="en-US" altLang="zh-CN" dirty="0"/>
              <a:t>critical</a:t>
            </a:r>
            <a:r>
              <a:rPr lang="zh-CN" altLang="en-US" dirty="0"/>
              <a:t> </a:t>
            </a:r>
            <a:r>
              <a:rPr lang="en-US" altLang="zh-CN" dirty="0"/>
              <a:t>mindset</a:t>
            </a:r>
            <a:r>
              <a:rPr lang="zh-CN" altLang="en-US" dirty="0"/>
              <a:t> </a:t>
            </a:r>
            <a:r>
              <a:rPr lang="en-US" altLang="zh-CN" dirty="0"/>
              <a:t>in</a:t>
            </a:r>
            <a:r>
              <a:rPr lang="zh-CN" altLang="en-US" dirty="0"/>
              <a:t> </a:t>
            </a:r>
            <a:r>
              <a:rPr lang="en-US" altLang="zh-CN" dirty="0"/>
              <a:t>adopting</a:t>
            </a:r>
            <a:r>
              <a:rPr lang="zh-CN" altLang="en-US" dirty="0"/>
              <a:t> </a:t>
            </a:r>
            <a:r>
              <a:rPr lang="en-US" altLang="zh-CN" dirty="0"/>
              <a:t>AI</a:t>
            </a:r>
            <a:r>
              <a:rPr lang="zh-CN" altLang="en-US" dirty="0"/>
              <a:t> </a:t>
            </a:r>
            <a:r>
              <a:rPr lang="en-US" altLang="zh-CN" dirty="0"/>
              <a:t>advice.</a:t>
            </a:r>
          </a:p>
          <a:p>
            <a:endParaRPr lang="en-US" dirty="0"/>
          </a:p>
          <a:p>
            <a:r>
              <a:rPr lang="en-US" altLang="zh-CN" dirty="0"/>
              <a:t>Meanwhile,</a:t>
            </a:r>
            <a:r>
              <a:rPr lang="zh-CN" altLang="en-US" dirty="0"/>
              <a:t> </a:t>
            </a:r>
            <a:r>
              <a:rPr lang="en-US" altLang="zh-CN" dirty="0"/>
              <a:t>the</a:t>
            </a:r>
            <a:r>
              <a:rPr lang="zh-CN" altLang="en-US" dirty="0"/>
              <a:t> </a:t>
            </a:r>
            <a:r>
              <a:rPr lang="en-US" altLang="zh-CN" dirty="0"/>
              <a:t>LLMs</a:t>
            </a:r>
            <a:r>
              <a:rPr lang="zh-CN" altLang="en-US" dirty="0"/>
              <a:t> </a:t>
            </a:r>
            <a:r>
              <a:rPr lang="en-US" altLang="zh-CN" dirty="0"/>
              <a:t>can</a:t>
            </a:r>
            <a:r>
              <a:rPr lang="zh-CN" altLang="en-US" dirty="0"/>
              <a:t> </a:t>
            </a:r>
            <a:r>
              <a:rPr lang="en-US" altLang="zh-CN" dirty="0"/>
              <a:t>further</a:t>
            </a:r>
            <a:r>
              <a:rPr lang="zh-CN" altLang="en-US" dirty="0"/>
              <a:t> </a:t>
            </a:r>
            <a:r>
              <a:rPr lang="en-US" altLang="zh-CN" dirty="0"/>
              <a:t>enhance</a:t>
            </a:r>
            <a:r>
              <a:rPr lang="zh-CN" altLang="en-US" dirty="0"/>
              <a:t> </a:t>
            </a:r>
            <a:r>
              <a:rPr lang="en-US" altLang="zh-CN" dirty="0"/>
              <a:t>the</a:t>
            </a:r>
            <a:r>
              <a:rPr lang="zh-CN" altLang="en-US" dirty="0"/>
              <a:t> </a:t>
            </a:r>
            <a:r>
              <a:rPr lang="en-US" altLang="zh-CN" dirty="0"/>
              <a:t>conversation</a:t>
            </a:r>
            <a:r>
              <a:rPr lang="zh-CN" altLang="en-US" dirty="0"/>
              <a:t> </a:t>
            </a:r>
            <a:r>
              <a:rPr lang="en-US" altLang="zh-CN" dirty="0"/>
              <a:t>quality</a:t>
            </a:r>
            <a:r>
              <a:rPr lang="zh-CN" altLang="en-US" dirty="0"/>
              <a:t> </a:t>
            </a:r>
            <a:r>
              <a:rPr lang="en-US" altLang="zh-CN" dirty="0"/>
              <a:t>by</a:t>
            </a:r>
            <a:r>
              <a:rPr lang="zh-CN" altLang="en-US" dirty="0"/>
              <a:t> </a:t>
            </a:r>
            <a:r>
              <a:rPr lang="en-US" altLang="zh-CN" dirty="0"/>
              <a:t>providing</a:t>
            </a:r>
            <a:r>
              <a:rPr lang="zh-CN" altLang="en-US" dirty="0"/>
              <a:t> </a:t>
            </a:r>
            <a:r>
              <a:rPr lang="en-US" altLang="zh-CN" dirty="0"/>
              <a:t>high-quality</a:t>
            </a:r>
            <a:r>
              <a:rPr lang="zh-CN" altLang="en-US" dirty="0"/>
              <a:t> </a:t>
            </a:r>
            <a:r>
              <a:rPr lang="en-US" altLang="zh-CN" dirty="0"/>
              <a:t>text</a:t>
            </a:r>
            <a:r>
              <a:rPr lang="zh-CN" altLang="en-US" dirty="0"/>
              <a:t> </a:t>
            </a:r>
            <a:r>
              <a:rPr lang="en-US" altLang="zh-CN" dirty="0"/>
              <a:t>responses</a:t>
            </a:r>
            <a:r>
              <a:rPr lang="zh-CN" altLang="en-US" dirty="0"/>
              <a:t> </a:t>
            </a:r>
            <a:r>
              <a:rPr lang="en-US" altLang="zh-CN" dirty="0"/>
              <a:t>and</a:t>
            </a:r>
            <a:r>
              <a:rPr lang="zh-CN" altLang="en-US" dirty="0"/>
              <a:t> </a:t>
            </a:r>
            <a:r>
              <a:rPr lang="en-US" altLang="zh-CN" dirty="0"/>
              <a:t>improve</a:t>
            </a:r>
            <a:r>
              <a:rPr lang="zh-CN" altLang="en-US" dirty="0"/>
              <a:t> </a:t>
            </a:r>
            <a:r>
              <a:rPr lang="en-US" altLang="zh-CN" dirty="0"/>
              <a:t>conversation</a:t>
            </a:r>
            <a:r>
              <a:rPr lang="zh-CN" altLang="en-US" dirty="0"/>
              <a:t> </a:t>
            </a:r>
            <a:r>
              <a:rPr lang="en-US" altLang="zh-CN" dirty="0"/>
              <a:t>coherence.</a:t>
            </a:r>
          </a:p>
          <a:p>
            <a:r>
              <a:rPr lang="en-US" altLang="zh-CN" dirty="0"/>
              <a:t>Thus,</a:t>
            </a:r>
            <a:r>
              <a:rPr lang="zh-CN" altLang="en-US" dirty="0"/>
              <a:t> </a:t>
            </a:r>
            <a:r>
              <a:rPr lang="en-US" altLang="zh-CN" dirty="0"/>
              <a:t>we</a:t>
            </a:r>
            <a:r>
              <a:rPr lang="zh-CN" altLang="en-US" dirty="0"/>
              <a:t> </a:t>
            </a:r>
            <a:r>
              <a:rPr lang="en-US" altLang="zh-CN" dirty="0"/>
              <a:t>adopted</a:t>
            </a:r>
            <a:r>
              <a:rPr lang="zh-CN" altLang="en-US" dirty="0"/>
              <a:t> </a:t>
            </a:r>
            <a:r>
              <a:rPr lang="en-US" altLang="zh-CN" dirty="0"/>
              <a:t>another</a:t>
            </a:r>
            <a:r>
              <a:rPr lang="zh-CN" altLang="en-US" dirty="0"/>
              <a:t> </a:t>
            </a:r>
            <a:r>
              <a:rPr lang="en-US" altLang="zh-CN" dirty="0"/>
              <a:t>conversational</a:t>
            </a:r>
            <a:r>
              <a:rPr lang="zh-CN" altLang="en-US" dirty="0"/>
              <a:t> </a:t>
            </a:r>
            <a:r>
              <a:rPr lang="en-US" altLang="zh-CN" dirty="0"/>
              <a:t>XAI</a:t>
            </a:r>
            <a:r>
              <a:rPr lang="zh-CN" altLang="en-US" dirty="0"/>
              <a:t> </a:t>
            </a:r>
            <a:r>
              <a:rPr lang="en-US" altLang="zh-CN" dirty="0"/>
              <a:t>interface</a:t>
            </a:r>
            <a:r>
              <a:rPr lang="zh-CN" altLang="en-US" dirty="0"/>
              <a:t> </a:t>
            </a:r>
            <a:r>
              <a:rPr lang="en-US" altLang="zh-CN" dirty="0"/>
              <a:t>powered</a:t>
            </a:r>
            <a:r>
              <a:rPr lang="zh-CN" altLang="en-US" dirty="0"/>
              <a:t> </a:t>
            </a:r>
            <a:r>
              <a:rPr lang="en-US" altLang="zh-CN" dirty="0"/>
              <a:t>with</a:t>
            </a:r>
            <a:r>
              <a:rPr lang="zh-CN" altLang="en-US" dirty="0"/>
              <a:t> </a:t>
            </a:r>
            <a:r>
              <a:rPr lang="en-US" altLang="zh-CN" dirty="0"/>
              <a:t>LLM</a:t>
            </a:r>
            <a:r>
              <a:rPr lang="zh-CN" altLang="en-US" dirty="0"/>
              <a:t> </a:t>
            </a:r>
            <a:r>
              <a:rPr lang="en-US" altLang="zh-CN" dirty="0"/>
              <a:t>agent.</a:t>
            </a:r>
            <a:endParaRPr lang="en-US" dirty="0"/>
          </a:p>
        </p:txBody>
      </p:sp>
      <p:sp>
        <p:nvSpPr>
          <p:cNvPr id="4" name="Slide Number Placeholder 3"/>
          <p:cNvSpPr>
            <a:spLocks noGrp="1"/>
          </p:cNvSpPr>
          <p:nvPr>
            <p:ph type="sldNum" sz="quarter" idx="5"/>
          </p:nvPr>
        </p:nvSpPr>
        <p:spPr/>
        <p:txBody>
          <a:bodyPr/>
          <a:lstStyle/>
          <a:p>
            <a:fld id="{9EA50EA9-F553-9A44-862D-4F7B5B1A1930}" type="slidenum">
              <a:rPr lang="en-NL" smtClean="0"/>
              <a:t>13</a:t>
            </a:fld>
            <a:endParaRPr lang="en-NL"/>
          </a:p>
        </p:txBody>
      </p:sp>
    </p:spTree>
    <p:extLst>
      <p:ext uri="{BB962C8B-B14F-4D97-AF65-F5344CB8AC3E}">
        <p14:creationId xmlns:p14="http://schemas.microsoft.com/office/powerpoint/2010/main" val="1571266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C8A1A-0816-B894-02E3-BA4808B8CA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031636-EFA3-2658-898B-29DB1A04A6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B305D6-C9AD-4BA4-5EEA-2DB25094C2D9}"/>
              </a:ext>
            </a:extLst>
          </p:cNvPr>
          <p:cNvSpPr>
            <a:spLocks noGrp="1"/>
          </p:cNvSpPr>
          <p:nvPr>
            <p:ph type="body" idx="1"/>
          </p:nvPr>
        </p:nvSpPr>
        <p:spPr/>
        <p:txBody>
          <a:bodyPr/>
          <a:lstStyle/>
          <a:p>
            <a:r>
              <a:rPr lang="en-US" altLang="zh-CN" dirty="0"/>
              <a:t>Based</a:t>
            </a:r>
            <a:r>
              <a:rPr lang="zh-CN" altLang="en-US" dirty="0"/>
              <a:t> </a:t>
            </a:r>
            <a:r>
              <a:rPr lang="en-US" altLang="zh-CN" dirty="0"/>
              <a:t>on</a:t>
            </a:r>
            <a:r>
              <a:rPr lang="zh-CN" altLang="en-US" dirty="0"/>
              <a:t> </a:t>
            </a:r>
            <a:r>
              <a:rPr lang="en-US" altLang="zh-CN" dirty="0"/>
              <a:t>prior</a:t>
            </a:r>
            <a:r>
              <a:rPr lang="zh-CN" altLang="en-US" dirty="0"/>
              <a:t> </a:t>
            </a:r>
            <a:r>
              <a:rPr lang="en-US" altLang="zh-CN" dirty="0"/>
              <a:t>work</a:t>
            </a:r>
            <a:r>
              <a:rPr lang="zh-CN" altLang="en-US" dirty="0"/>
              <a:t> </a:t>
            </a:r>
            <a:r>
              <a:rPr lang="en-US" altLang="zh-CN" dirty="0"/>
              <a:t>and</a:t>
            </a:r>
            <a:r>
              <a:rPr lang="zh-CN" altLang="en-US" dirty="0"/>
              <a:t> </a:t>
            </a:r>
            <a:r>
              <a:rPr lang="en-US" altLang="zh-CN" dirty="0"/>
              <a:t>the</a:t>
            </a:r>
            <a:r>
              <a:rPr lang="zh-CN" altLang="en-US" dirty="0"/>
              <a:t> </a:t>
            </a:r>
            <a:r>
              <a:rPr lang="en-US" altLang="zh-CN" dirty="0"/>
              <a:t>potential</a:t>
            </a:r>
            <a:r>
              <a:rPr lang="zh-CN" altLang="en-US" dirty="0"/>
              <a:t> </a:t>
            </a:r>
            <a:r>
              <a:rPr lang="en-US" altLang="zh-CN" dirty="0"/>
              <a:t>benefits</a:t>
            </a:r>
            <a:r>
              <a:rPr lang="zh-CN" altLang="en-US" dirty="0"/>
              <a:t> </a:t>
            </a:r>
            <a:r>
              <a:rPr lang="en-US" altLang="zh-CN" dirty="0"/>
              <a:t>brought</a:t>
            </a:r>
            <a:r>
              <a:rPr lang="zh-CN" altLang="en-US" dirty="0"/>
              <a:t> </a:t>
            </a:r>
            <a:r>
              <a:rPr lang="en-US" altLang="zh-CN" dirty="0"/>
              <a:t>by</a:t>
            </a:r>
            <a:r>
              <a:rPr lang="zh-CN" altLang="en-US" dirty="0"/>
              <a:t> </a:t>
            </a:r>
            <a:r>
              <a:rPr lang="en-US" altLang="zh-CN" dirty="0"/>
              <a:t>conversational</a:t>
            </a:r>
            <a:r>
              <a:rPr lang="zh-CN" altLang="en-US" dirty="0"/>
              <a:t> </a:t>
            </a:r>
            <a:r>
              <a:rPr lang="en-US" altLang="zh-CN" dirty="0"/>
              <a:t>user</a:t>
            </a:r>
            <a:r>
              <a:rPr lang="zh-CN" altLang="en-US" dirty="0"/>
              <a:t> </a:t>
            </a:r>
            <a:r>
              <a:rPr lang="en-US" altLang="zh-CN" dirty="0"/>
              <a:t>interface,</a:t>
            </a:r>
          </a:p>
          <a:p>
            <a:r>
              <a:rPr lang="zh-CN" altLang="en-US" dirty="0"/>
              <a:t> </a:t>
            </a:r>
            <a:r>
              <a:rPr lang="en-US" altLang="zh-CN" dirty="0"/>
              <a:t>we</a:t>
            </a:r>
            <a:r>
              <a:rPr lang="zh-CN" altLang="en-US" dirty="0"/>
              <a:t> </a:t>
            </a:r>
            <a:r>
              <a:rPr lang="en-US" altLang="zh-CN" dirty="0"/>
              <a:t>hypothesize</a:t>
            </a:r>
            <a:r>
              <a:rPr lang="zh-CN" altLang="en-US" dirty="0"/>
              <a:t> </a:t>
            </a:r>
            <a:r>
              <a:rPr lang="en-US" altLang="zh-CN" dirty="0"/>
              <a:t>that</a:t>
            </a:r>
            <a:r>
              <a:rPr lang="zh-CN" altLang="en-US" dirty="0"/>
              <a:t> </a:t>
            </a:r>
            <a:r>
              <a:rPr lang="en-US" altLang="zh-CN" dirty="0"/>
              <a:t>compared</a:t>
            </a:r>
            <a:r>
              <a:rPr lang="zh-CN" altLang="en-US" dirty="0"/>
              <a:t> </a:t>
            </a:r>
            <a:r>
              <a:rPr lang="en-US" altLang="zh-CN" dirty="0"/>
              <a:t>to</a:t>
            </a:r>
            <a:r>
              <a:rPr lang="zh-CN" altLang="en-US" dirty="0"/>
              <a:t> </a:t>
            </a:r>
            <a:r>
              <a:rPr lang="en-US" altLang="zh-CN" dirty="0"/>
              <a:t>the</a:t>
            </a:r>
            <a:r>
              <a:rPr lang="zh-CN" altLang="en-US" dirty="0"/>
              <a:t> </a:t>
            </a:r>
            <a:r>
              <a:rPr lang="en-US" altLang="zh-CN" dirty="0"/>
              <a:t>XAI</a:t>
            </a:r>
            <a:r>
              <a:rPr lang="zh-CN" altLang="en-US" dirty="0"/>
              <a:t> </a:t>
            </a:r>
            <a:r>
              <a:rPr lang="en-US" altLang="zh-CN" dirty="0"/>
              <a:t>dashboard,</a:t>
            </a:r>
            <a:r>
              <a:rPr lang="zh-CN" altLang="en-US" dirty="0"/>
              <a:t> </a:t>
            </a:r>
            <a:r>
              <a:rPr lang="en-US" altLang="zh-CN" dirty="0"/>
              <a:t>the</a:t>
            </a:r>
            <a:r>
              <a:rPr lang="zh-CN" altLang="en-US" dirty="0"/>
              <a:t> </a:t>
            </a:r>
            <a:r>
              <a:rPr lang="en-US" altLang="zh-CN" dirty="0"/>
              <a:t>conversational</a:t>
            </a:r>
            <a:r>
              <a:rPr lang="zh-CN" altLang="en-US" dirty="0"/>
              <a:t> </a:t>
            </a:r>
            <a:r>
              <a:rPr lang="en-US" altLang="zh-CN" dirty="0"/>
              <a:t>XAI</a:t>
            </a:r>
            <a:r>
              <a:rPr lang="zh-CN" altLang="en-US" dirty="0"/>
              <a:t> </a:t>
            </a:r>
            <a:r>
              <a:rPr lang="en-US" altLang="zh-CN" dirty="0"/>
              <a:t>interface</a:t>
            </a:r>
            <a:r>
              <a:rPr lang="zh-CN" altLang="en-US" dirty="0"/>
              <a:t> </a:t>
            </a:r>
            <a:r>
              <a:rPr lang="en-US" altLang="zh-CN" dirty="0"/>
              <a:t>may</a:t>
            </a:r>
            <a:r>
              <a:rPr lang="zh-CN" altLang="en-US" dirty="0"/>
              <a:t> </a:t>
            </a:r>
            <a:r>
              <a:rPr lang="en-US" altLang="zh-CN" dirty="0"/>
              <a:t>creates</a:t>
            </a:r>
            <a:r>
              <a:rPr lang="zh-CN" altLang="en-US" dirty="0"/>
              <a:t> </a:t>
            </a:r>
            <a:r>
              <a:rPr lang="en-US" altLang="zh-CN" dirty="0"/>
              <a:t>a</a:t>
            </a:r>
            <a:r>
              <a:rPr lang="zh-CN" altLang="en-US" dirty="0"/>
              <a:t> </a:t>
            </a:r>
            <a:r>
              <a:rPr lang="en-US" altLang="zh-CN" dirty="0"/>
              <a:t>better</a:t>
            </a:r>
            <a:r>
              <a:rPr lang="zh-CN" altLang="en-US" dirty="0"/>
              <a:t> </a:t>
            </a:r>
            <a:r>
              <a:rPr lang="en-US" altLang="zh-CN" dirty="0"/>
              <a:t>understanding</a:t>
            </a:r>
            <a:r>
              <a:rPr lang="zh-CN" altLang="en-US" dirty="0"/>
              <a:t> </a:t>
            </a:r>
            <a:r>
              <a:rPr lang="en-US" altLang="zh-CN" dirty="0"/>
              <a:t>of</a:t>
            </a:r>
            <a:r>
              <a:rPr lang="zh-CN" altLang="en-US" dirty="0"/>
              <a:t> </a:t>
            </a:r>
            <a:r>
              <a:rPr lang="en-US" altLang="zh-CN" dirty="0"/>
              <a:t>the</a:t>
            </a:r>
            <a:r>
              <a:rPr lang="zh-CN" altLang="en-US" dirty="0"/>
              <a:t> </a:t>
            </a:r>
            <a:r>
              <a:rPr lang="en-US" altLang="zh-CN" dirty="0"/>
              <a:t>AI</a:t>
            </a:r>
            <a:r>
              <a:rPr lang="zh-CN" altLang="en-US" dirty="0"/>
              <a:t> </a:t>
            </a:r>
            <a:r>
              <a:rPr lang="en-US" altLang="zh-CN" dirty="0"/>
              <a:t>system,</a:t>
            </a:r>
            <a:r>
              <a:rPr lang="zh-CN" altLang="en-US" dirty="0"/>
              <a:t> </a:t>
            </a:r>
            <a:r>
              <a:rPr lang="en-US" altLang="zh-CN" dirty="0"/>
              <a:t>help</a:t>
            </a:r>
            <a:r>
              <a:rPr lang="zh-CN" altLang="en-US" dirty="0"/>
              <a:t> </a:t>
            </a:r>
            <a:r>
              <a:rPr lang="en-US" altLang="zh-CN" dirty="0"/>
              <a:t>develop</a:t>
            </a:r>
            <a:r>
              <a:rPr lang="zh-CN" altLang="en-US" dirty="0"/>
              <a:t> </a:t>
            </a:r>
            <a:r>
              <a:rPr lang="en-US" altLang="zh-CN" dirty="0"/>
              <a:t>a</a:t>
            </a:r>
            <a:r>
              <a:rPr lang="zh-CN" altLang="en-US" dirty="0"/>
              <a:t> </a:t>
            </a:r>
            <a:r>
              <a:rPr lang="en-US" altLang="zh-CN" dirty="0"/>
              <a:t>higher</a:t>
            </a:r>
            <a:r>
              <a:rPr lang="zh-CN" altLang="en-US" dirty="0"/>
              <a:t> </a:t>
            </a:r>
            <a:r>
              <a:rPr lang="en-US" altLang="zh-CN" dirty="0"/>
              <a:t>trust</a:t>
            </a:r>
            <a:r>
              <a:rPr lang="zh-CN" altLang="en-US" dirty="0"/>
              <a:t> </a:t>
            </a:r>
            <a:r>
              <a:rPr lang="en-US" altLang="zh-CN" dirty="0"/>
              <a:t>in</a:t>
            </a:r>
            <a:r>
              <a:rPr lang="zh-CN" altLang="en-US" dirty="0"/>
              <a:t> </a:t>
            </a:r>
            <a:r>
              <a:rPr lang="en-US" altLang="zh-CN" dirty="0"/>
              <a:t>the</a:t>
            </a:r>
            <a:r>
              <a:rPr lang="zh-CN" altLang="en-US" dirty="0"/>
              <a:t> </a:t>
            </a:r>
            <a:r>
              <a:rPr lang="en-US" altLang="zh-CN" dirty="0"/>
              <a:t>AI</a:t>
            </a:r>
            <a:r>
              <a:rPr lang="zh-CN" altLang="en-US" dirty="0"/>
              <a:t> </a:t>
            </a:r>
            <a:r>
              <a:rPr lang="en-US" altLang="zh-CN" dirty="0"/>
              <a:t>system,</a:t>
            </a:r>
            <a:r>
              <a:rPr lang="zh-CN" altLang="en-US" dirty="0"/>
              <a:t> </a:t>
            </a:r>
            <a:r>
              <a:rPr lang="en-US" altLang="zh-CN" dirty="0"/>
              <a:t>and</a:t>
            </a:r>
            <a:r>
              <a:rPr lang="zh-CN" altLang="en-US" dirty="0"/>
              <a:t> </a:t>
            </a:r>
            <a:r>
              <a:rPr lang="en-US" altLang="zh-CN" dirty="0"/>
              <a:t>also</a:t>
            </a:r>
            <a:r>
              <a:rPr lang="zh-CN" altLang="en-US" dirty="0"/>
              <a:t> </a:t>
            </a:r>
            <a:r>
              <a:rPr lang="en-US" altLang="zh-CN" dirty="0"/>
              <a:t>promote</a:t>
            </a:r>
            <a:r>
              <a:rPr lang="zh-CN" altLang="en-US" dirty="0"/>
              <a:t> </a:t>
            </a:r>
            <a:r>
              <a:rPr lang="en-US" altLang="zh-CN" dirty="0"/>
              <a:t>appropriate</a:t>
            </a:r>
            <a:r>
              <a:rPr lang="zh-CN" altLang="en-US" dirty="0"/>
              <a:t> </a:t>
            </a:r>
            <a:r>
              <a:rPr lang="en-US" altLang="zh-CN" dirty="0"/>
              <a:t>reliance</a:t>
            </a:r>
            <a:r>
              <a:rPr lang="zh-CN" altLang="en-US" dirty="0"/>
              <a:t> </a:t>
            </a:r>
            <a:r>
              <a:rPr lang="en-US" altLang="zh-CN" dirty="0"/>
              <a:t>on</a:t>
            </a:r>
            <a:r>
              <a:rPr lang="zh-CN" altLang="en-US" dirty="0"/>
              <a:t> </a:t>
            </a:r>
            <a:r>
              <a:rPr lang="en-US" altLang="zh-CN" dirty="0"/>
              <a:t>the</a:t>
            </a:r>
            <a:r>
              <a:rPr lang="zh-CN" altLang="en-US" dirty="0"/>
              <a:t> </a:t>
            </a:r>
            <a:r>
              <a:rPr lang="en-US" altLang="zh-CN" dirty="0"/>
              <a:t>AI</a:t>
            </a:r>
            <a:r>
              <a:rPr lang="zh-CN" altLang="en-US" dirty="0"/>
              <a:t> </a:t>
            </a:r>
            <a:r>
              <a:rPr lang="en-US" altLang="zh-CN" dirty="0"/>
              <a:t>system.</a:t>
            </a:r>
          </a:p>
          <a:p>
            <a:endParaRPr lang="en-US" dirty="0"/>
          </a:p>
          <a:p>
            <a:r>
              <a:rPr lang="en-US" altLang="zh-CN" dirty="0"/>
              <a:t>Besides</a:t>
            </a:r>
            <a:r>
              <a:rPr lang="zh-CN" altLang="en-US" dirty="0"/>
              <a:t> </a:t>
            </a:r>
            <a:r>
              <a:rPr lang="en-US" altLang="zh-CN" dirty="0"/>
              <a:t>that,</a:t>
            </a:r>
            <a:r>
              <a:rPr lang="zh-CN" altLang="en-US" dirty="0"/>
              <a:t> </a:t>
            </a:r>
            <a:r>
              <a:rPr lang="en-US" altLang="zh-CN" dirty="0"/>
              <a:t>we</a:t>
            </a:r>
            <a:r>
              <a:rPr lang="zh-CN" altLang="en-US" dirty="0"/>
              <a:t> </a:t>
            </a:r>
            <a:r>
              <a:rPr lang="en-US" altLang="zh-CN" dirty="0"/>
              <a:t>also</a:t>
            </a:r>
            <a:r>
              <a:rPr lang="zh-CN" altLang="en-US" dirty="0"/>
              <a:t> </a:t>
            </a:r>
            <a:r>
              <a:rPr lang="en-US" altLang="zh-CN" dirty="0"/>
              <a:t>hypothesize</a:t>
            </a:r>
            <a:r>
              <a:rPr lang="zh-CN" altLang="en-US" dirty="0"/>
              <a:t> </a:t>
            </a:r>
            <a:r>
              <a:rPr lang="en-US" altLang="zh-CN" dirty="0"/>
              <a:t>that</a:t>
            </a:r>
            <a:r>
              <a:rPr lang="zh-CN" altLang="en-US" dirty="0"/>
              <a:t> </a:t>
            </a:r>
            <a:r>
              <a:rPr lang="en-US" altLang="zh-CN" dirty="0"/>
              <a:t>evaluative</a:t>
            </a:r>
            <a:r>
              <a:rPr lang="zh-CN" altLang="en-US" dirty="0"/>
              <a:t> </a:t>
            </a:r>
            <a:r>
              <a:rPr lang="en-US" altLang="zh-CN" dirty="0"/>
              <a:t>decision</a:t>
            </a:r>
            <a:r>
              <a:rPr lang="zh-CN" altLang="en-US" dirty="0"/>
              <a:t> </a:t>
            </a:r>
            <a:r>
              <a:rPr lang="en-US" altLang="zh-CN" dirty="0"/>
              <a:t>support</a:t>
            </a:r>
            <a:r>
              <a:rPr lang="zh-CN" altLang="en-US" dirty="0"/>
              <a:t> </a:t>
            </a:r>
            <a:r>
              <a:rPr lang="en-US" altLang="zh-CN" dirty="0"/>
              <a:t>can</a:t>
            </a:r>
            <a:r>
              <a:rPr lang="zh-CN" altLang="en-US" dirty="0"/>
              <a:t> </a:t>
            </a:r>
            <a:r>
              <a:rPr lang="en-US" altLang="zh-CN" dirty="0"/>
              <a:t>increase</a:t>
            </a:r>
            <a:r>
              <a:rPr lang="zh-CN" altLang="en-US" dirty="0"/>
              <a:t> </a:t>
            </a:r>
            <a:r>
              <a:rPr lang="en-US" altLang="zh-CN" dirty="0"/>
              <a:t>user</a:t>
            </a:r>
            <a:r>
              <a:rPr lang="zh-CN" altLang="en-US" dirty="0"/>
              <a:t> </a:t>
            </a:r>
            <a:r>
              <a:rPr lang="en-US" altLang="zh-CN" dirty="0"/>
              <a:t>trust</a:t>
            </a:r>
            <a:r>
              <a:rPr lang="zh-CN" altLang="en-US" dirty="0"/>
              <a:t> </a:t>
            </a:r>
            <a:r>
              <a:rPr lang="en-US" altLang="zh-CN" dirty="0"/>
              <a:t>and</a:t>
            </a:r>
            <a:r>
              <a:rPr lang="zh-CN" altLang="en-US" dirty="0"/>
              <a:t> </a:t>
            </a:r>
            <a:r>
              <a:rPr lang="en-US" altLang="zh-CN" dirty="0"/>
              <a:t>promote</a:t>
            </a:r>
            <a:r>
              <a:rPr lang="zh-CN" altLang="en-US" dirty="0"/>
              <a:t> </a:t>
            </a:r>
            <a:r>
              <a:rPr lang="en-US" altLang="zh-CN" dirty="0"/>
              <a:t>appropriate</a:t>
            </a:r>
            <a:r>
              <a:rPr lang="zh-CN" altLang="en-US" dirty="0"/>
              <a:t> </a:t>
            </a:r>
            <a:r>
              <a:rPr lang="en-US" altLang="zh-CN" dirty="0"/>
              <a:t>reliance.</a:t>
            </a:r>
            <a:endParaRPr lang="en-US" dirty="0"/>
          </a:p>
        </p:txBody>
      </p:sp>
      <p:sp>
        <p:nvSpPr>
          <p:cNvPr id="4" name="Slide Number Placeholder 3">
            <a:extLst>
              <a:ext uri="{FF2B5EF4-FFF2-40B4-BE49-F238E27FC236}">
                <a16:creationId xmlns:a16="http://schemas.microsoft.com/office/drawing/2014/main" id="{1B0DF91F-DC02-ED21-3B18-E1D6F2172F5B}"/>
              </a:ext>
            </a:extLst>
          </p:cNvPr>
          <p:cNvSpPr>
            <a:spLocks noGrp="1"/>
          </p:cNvSpPr>
          <p:nvPr>
            <p:ph type="sldNum" sz="quarter" idx="5"/>
          </p:nvPr>
        </p:nvSpPr>
        <p:spPr/>
        <p:txBody>
          <a:bodyPr/>
          <a:lstStyle/>
          <a:p>
            <a:fld id="{9EA50EA9-F553-9A44-862D-4F7B5B1A1930}" type="slidenum">
              <a:rPr lang="en-NL" smtClean="0"/>
              <a:t>14</a:t>
            </a:fld>
            <a:endParaRPr lang="en-NL"/>
          </a:p>
        </p:txBody>
      </p:sp>
    </p:spTree>
    <p:extLst>
      <p:ext uri="{BB962C8B-B14F-4D97-AF65-F5344CB8AC3E}">
        <p14:creationId xmlns:p14="http://schemas.microsoft.com/office/powerpoint/2010/main" val="4129149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Before</a:t>
            </a:r>
            <a:r>
              <a:rPr lang="zh-CN" altLang="en-US" dirty="0"/>
              <a:t> </a:t>
            </a:r>
            <a:r>
              <a:rPr lang="en-US" altLang="zh-CN" dirty="0"/>
              <a:t>moving</a:t>
            </a:r>
            <a:r>
              <a:rPr lang="zh-CN" altLang="en-US" dirty="0"/>
              <a:t> </a:t>
            </a:r>
            <a:r>
              <a:rPr lang="en-US" altLang="zh-CN" dirty="0"/>
              <a:t>forward,</a:t>
            </a:r>
            <a:r>
              <a:rPr lang="zh-CN" altLang="en-US" dirty="0"/>
              <a:t> </a:t>
            </a:r>
            <a:r>
              <a:rPr lang="en-US" altLang="zh-CN" dirty="0"/>
              <a:t>we</a:t>
            </a:r>
            <a:r>
              <a:rPr lang="zh-CN" altLang="en-US" dirty="0"/>
              <a:t> </a:t>
            </a:r>
            <a:r>
              <a:rPr lang="en-US" altLang="zh-CN" dirty="0"/>
              <a:t>use</a:t>
            </a:r>
            <a:r>
              <a:rPr lang="zh-CN" altLang="en-US" dirty="0"/>
              <a:t> </a:t>
            </a:r>
            <a:r>
              <a:rPr lang="en-US" altLang="zh-CN" dirty="0"/>
              <a:t>a</a:t>
            </a:r>
            <a:r>
              <a:rPr lang="zh-CN" altLang="en-US" dirty="0"/>
              <a:t> </a:t>
            </a:r>
            <a:r>
              <a:rPr lang="en-US" altLang="zh-CN" dirty="0"/>
              <a:t>short</a:t>
            </a:r>
            <a:r>
              <a:rPr lang="zh-CN" altLang="en-US" dirty="0"/>
              <a:t> </a:t>
            </a:r>
            <a:r>
              <a:rPr lang="en-US" altLang="zh-CN" dirty="0"/>
              <a:t>video</a:t>
            </a:r>
            <a:r>
              <a:rPr lang="zh-CN" altLang="en-US" dirty="0"/>
              <a:t> </a:t>
            </a:r>
            <a:r>
              <a:rPr lang="en-US" altLang="zh-CN" dirty="0"/>
              <a:t>to</a:t>
            </a:r>
            <a:r>
              <a:rPr lang="zh-CN" altLang="en-US" dirty="0"/>
              <a:t> </a:t>
            </a:r>
            <a:r>
              <a:rPr lang="en-US" altLang="zh-CN" dirty="0"/>
              <a:t>show</a:t>
            </a:r>
            <a:r>
              <a:rPr lang="zh-CN" altLang="en-US" dirty="0"/>
              <a:t> </a:t>
            </a:r>
            <a:r>
              <a:rPr lang="en-US" altLang="zh-CN" dirty="0"/>
              <a:t>how</a:t>
            </a:r>
            <a:r>
              <a:rPr lang="zh-CN" altLang="en-US" dirty="0"/>
              <a:t> </a:t>
            </a:r>
            <a:r>
              <a:rPr lang="en-US" altLang="zh-CN" dirty="0"/>
              <a:t>conversational</a:t>
            </a:r>
            <a:r>
              <a:rPr lang="zh-CN" altLang="en-US" dirty="0"/>
              <a:t> </a:t>
            </a:r>
            <a:r>
              <a:rPr lang="en-US" altLang="zh-CN" dirty="0"/>
              <a:t>XAI</a:t>
            </a:r>
            <a:r>
              <a:rPr lang="zh-CN" altLang="en-US" dirty="0"/>
              <a:t> </a:t>
            </a:r>
            <a:r>
              <a:rPr lang="en-US" altLang="zh-CN" dirty="0"/>
              <a:t>interface</a:t>
            </a:r>
            <a:r>
              <a:rPr lang="zh-CN" altLang="en-US" dirty="0"/>
              <a:t> </a:t>
            </a:r>
            <a:r>
              <a:rPr lang="en-US" altLang="zh-CN" dirty="0"/>
              <a:t>works</a:t>
            </a:r>
            <a:r>
              <a:rPr lang="zh-CN" altLang="en-US" dirty="0"/>
              <a:t> </a:t>
            </a:r>
            <a:r>
              <a:rPr lang="en-US" altLang="zh-CN" dirty="0"/>
              <a:t>in</a:t>
            </a:r>
            <a:r>
              <a:rPr lang="zh-CN" altLang="en-US" dirty="0"/>
              <a:t> </a:t>
            </a:r>
            <a:r>
              <a:rPr lang="en-US" altLang="zh-CN" dirty="0"/>
              <a:t>our</a:t>
            </a:r>
            <a:r>
              <a:rPr lang="zh-CN" altLang="en-US" dirty="0"/>
              <a:t> </a:t>
            </a:r>
            <a:r>
              <a:rPr lang="en-US" altLang="zh-CN" dirty="0"/>
              <a:t>study</a:t>
            </a:r>
            <a:endParaRPr lang="en-NL" dirty="0"/>
          </a:p>
        </p:txBody>
      </p:sp>
      <p:sp>
        <p:nvSpPr>
          <p:cNvPr id="4" name="Slide Number Placeholder 3"/>
          <p:cNvSpPr>
            <a:spLocks noGrp="1"/>
          </p:cNvSpPr>
          <p:nvPr>
            <p:ph type="sldNum" sz="quarter" idx="5"/>
          </p:nvPr>
        </p:nvSpPr>
        <p:spPr/>
        <p:txBody>
          <a:bodyPr/>
          <a:lstStyle/>
          <a:p>
            <a:fld id="{9EA50EA9-F553-9A44-862D-4F7B5B1A1930}" type="slidenum">
              <a:rPr lang="en-NL" smtClean="0"/>
              <a:t>15</a:t>
            </a:fld>
            <a:endParaRPr lang="en-NL"/>
          </a:p>
        </p:txBody>
      </p:sp>
    </p:spTree>
    <p:extLst>
      <p:ext uri="{BB962C8B-B14F-4D97-AF65-F5344CB8AC3E}">
        <p14:creationId xmlns:p14="http://schemas.microsoft.com/office/powerpoint/2010/main" val="191397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a:t>
            </a:r>
            <a:r>
              <a:rPr lang="zh-CN" altLang="en-US" dirty="0"/>
              <a:t> </a:t>
            </a:r>
            <a:r>
              <a:rPr lang="en-US" altLang="zh-CN" dirty="0"/>
              <a:t>our</a:t>
            </a:r>
            <a:r>
              <a:rPr lang="zh-CN" altLang="en-US" dirty="0"/>
              <a:t> </a:t>
            </a:r>
            <a:r>
              <a:rPr lang="en-US" altLang="zh-CN" dirty="0"/>
              <a:t>implementation,</a:t>
            </a:r>
            <a:r>
              <a:rPr lang="zh-CN" altLang="en-US" dirty="0"/>
              <a:t> </a:t>
            </a:r>
            <a:r>
              <a:rPr lang="en-US" altLang="zh-CN" dirty="0"/>
              <a:t>we</a:t>
            </a:r>
            <a:r>
              <a:rPr lang="zh-CN" altLang="en-US" dirty="0"/>
              <a:t> </a:t>
            </a:r>
            <a:r>
              <a:rPr lang="en-US" altLang="zh-CN" dirty="0"/>
              <a:t>selected</a:t>
            </a:r>
            <a:r>
              <a:rPr lang="zh-CN" altLang="en-US" dirty="0"/>
              <a:t> </a:t>
            </a:r>
            <a:r>
              <a:rPr lang="en-US" altLang="zh-CN" dirty="0"/>
              <a:t>five</a:t>
            </a:r>
            <a:r>
              <a:rPr lang="zh-CN" altLang="en-US" dirty="0"/>
              <a:t> </a:t>
            </a:r>
            <a:r>
              <a:rPr lang="en-US" altLang="zh-CN" dirty="0"/>
              <a:t>representative</a:t>
            </a:r>
            <a:r>
              <a:rPr lang="zh-CN" altLang="en-US" dirty="0"/>
              <a:t> </a:t>
            </a:r>
            <a:r>
              <a:rPr lang="en-US" altLang="zh-CN" dirty="0"/>
              <a:t>XAI</a:t>
            </a:r>
            <a:r>
              <a:rPr lang="zh-CN" altLang="en-US" dirty="0"/>
              <a:t> </a:t>
            </a:r>
            <a:r>
              <a:rPr lang="en-US" altLang="zh-CN" dirty="0"/>
              <a:t>methods</a:t>
            </a:r>
            <a:r>
              <a:rPr lang="zh-CN" altLang="en-US" dirty="0"/>
              <a:t> </a:t>
            </a:r>
            <a:r>
              <a:rPr lang="en-US" altLang="zh-CN" dirty="0"/>
              <a:t>which</a:t>
            </a:r>
            <a:r>
              <a:rPr lang="zh-CN" altLang="en-US" dirty="0"/>
              <a:t> </a:t>
            </a:r>
            <a:r>
              <a:rPr lang="en-US" altLang="zh-CN" dirty="0"/>
              <a:t>stands</a:t>
            </a:r>
            <a:r>
              <a:rPr lang="zh-CN" altLang="en-US" dirty="0"/>
              <a:t> </a:t>
            </a:r>
            <a:r>
              <a:rPr lang="en-US" altLang="zh-CN" dirty="0"/>
              <a:t>for</a:t>
            </a:r>
            <a:r>
              <a:rPr lang="zh-CN" altLang="en-US" dirty="0"/>
              <a:t> </a:t>
            </a:r>
            <a:r>
              <a:rPr lang="en-US" altLang="zh-CN" dirty="0"/>
              <a:t>different</a:t>
            </a:r>
            <a:r>
              <a:rPr lang="zh-CN" altLang="en-US" dirty="0"/>
              <a:t> </a:t>
            </a:r>
            <a:r>
              <a:rPr lang="en-US" altLang="zh-CN" dirty="0"/>
              <a:t>user</a:t>
            </a:r>
            <a:r>
              <a:rPr lang="zh-CN" altLang="en-US" dirty="0"/>
              <a:t> </a:t>
            </a:r>
            <a:r>
              <a:rPr lang="en-US" altLang="zh-CN" dirty="0"/>
              <a:t>information</a:t>
            </a:r>
            <a:r>
              <a:rPr lang="zh-CN" altLang="en-US" dirty="0"/>
              <a:t> </a:t>
            </a:r>
            <a:r>
              <a:rPr lang="en-US" altLang="zh-CN" dirty="0"/>
              <a:t>needs.</a:t>
            </a:r>
          </a:p>
          <a:p>
            <a:r>
              <a:rPr lang="en-GB" dirty="0"/>
              <a:t>Following the XAI question bank, we selected six user information needs associated with the rationale of AI advice: how, why, why not, how to be that, how to still be this, and what if. </a:t>
            </a:r>
          </a:p>
          <a:p>
            <a:r>
              <a:rPr lang="en-US" altLang="zh-CN" dirty="0"/>
              <a:t>In</a:t>
            </a:r>
            <a:r>
              <a:rPr lang="zh-CN" altLang="en-US" dirty="0"/>
              <a:t> </a:t>
            </a:r>
            <a:r>
              <a:rPr lang="en-US" altLang="zh-CN" dirty="0"/>
              <a:t>our</a:t>
            </a:r>
            <a:r>
              <a:rPr lang="zh-CN" altLang="en-US" dirty="0"/>
              <a:t> </a:t>
            </a:r>
            <a:r>
              <a:rPr lang="en-US" altLang="zh-CN" dirty="0"/>
              <a:t>implementation</a:t>
            </a:r>
            <a:r>
              <a:rPr lang="zh-CN" altLang="en-US" dirty="0"/>
              <a:t> </a:t>
            </a:r>
            <a:r>
              <a:rPr lang="en-US" altLang="zh-CN" dirty="0"/>
              <a:t>of</a:t>
            </a:r>
            <a:r>
              <a:rPr lang="zh-CN" altLang="en-US" dirty="0"/>
              <a:t> </a:t>
            </a:r>
            <a:r>
              <a:rPr lang="en-US" altLang="zh-CN" dirty="0"/>
              <a:t>rule-based</a:t>
            </a:r>
            <a:r>
              <a:rPr lang="zh-CN" altLang="en-US" dirty="0"/>
              <a:t> </a:t>
            </a:r>
            <a:r>
              <a:rPr lang="en-US" altLang="zh-CN" dirty="0"/>
              <a:t>conversational</a:t>
            </a:r>
            <a:r>
              <a:rPr lang="zh-CN" altLang="en-US" dirty="0"/>
              <a:t> </a:t>
            </a:r>
            <a:r>
              <a:rPr lang="en-US" altLang="zh-CN" dirty="0"/>
              <a:t>agent,</a:t>
            </a:r>
            <a:r>
              <a:rPr lang="zh-CN" altLang="en-US" dirty="0"/>
              <a:t> </a:t>
            </a:r>
            <a:r>
              <a:rPr lang="en-US" altLang="zh-CN" dirty="0"/>
              <a:t>we</a:t>
            </a:r>
            <a:r>
              <a:rPr lang="zh-CN" altLang="en-US" dirty="0"/>
              <a:t> </a:t>
            </a:r>
            <a:r>
              <a:rPr lang="en-US" altLang="zh-CN" dirty="0"/>
              <a:t>provide</a:t>
            </a:r>
            <a:r>
              <a:rPr lang="zh-CN" altLang="en-US" dirty="0"/>
              <a:t> </a:t>
            </a:r>
            <a:r>
              <a:rPr lang="en-US" altLang="zh-CN" dirty="0"/>
              <a:t>template</a:t>
            </a:r>
            <a:r>
              <a:rPr lang="zh-CN" altLang="en-US" dirty="0"/>
              <a:t> </a:t>
            </a:r>
            <a:r>
              <a:rPr lang="en-US" altLang="zh-CN" dirty="0"/>
              <a:t>for</a:t>
            </a:r>
            <a:r>
              <a:rPr lang="zh-CN" altLang="en-US" dirty="0"/>
              <a:t> </a:t>
            </a:r>
            <a:r>
              <a:rPr lang="en-US" altLang="zh-CN" dirty="0"/>
              <a:t>each</a:t>
            </a:r>
            <a:r>
              <a:rPr lang="zh-CN" altLang="en-US" dirty="0"/>
              <a:t> </a:t>
            </a:r>
            <a:r>
              <a:rPr lang="en-US" altLang="zh-CN" dirty="0"/>
              <a:t>XAI</a:t>
            </a:r>
            <a:r>
              <a:rPr lang="zh-CN" altLang="en-US" dirty="0"/>
              <a:t> </a:t>
            </a:r>
            <a:r>
              <a:rPr lang="en-US" altLang="zh-CN" dirty="0"/>
              <a:t>method.</a:t>
            </a:r>
          </a:p>
          <a:p>
            <a:r>
              <a:rPr lang="en-US" altLang="zh-CN" dirty="0"/>
              <a:t>These</a:t>
            </a:r>
            <a:r>
              <a:rPr lang="zh-CN" altLang="en-US" dirty="0"/>
              <a:t> </a:t>
            </a:r>
            <a:r>
              <a:rPr lang="en-US" altLang="zh-CN" dirty="0"/>
              <a:t>templates</a:t>
            </a:r>
            <a:r>
              <a:rPr lang="zh-CN" altLang="en-US" dirty="0"/>
              <a:t> </a:t>
            </a:r>
            <a:r>
              <a:rPr lang="en-US" altLang="zh-CN" dirty="0"/>
              <a:t>are</a:t>
            </a:r>
            <a:r>
              <a:rPr lang="zh-CN" altLang="en-US" dirty="0"/>
              <a:t> </a:t>
            </a:r>
            <a:r>
              <a:rPr lang="en-US" altLang="zh-CN" dirty="0"/>
              <a:t>also</a:t>
            </a:r>
            <a:r>
              <a:rPr lang="zh-CN" altLang="en-US" dirty="0"/>
              <a:t> </a:t>
            </a:r>
            <a:r>
              <a:rPr lang="en-US" altLang="zh-CN" dirty="0"/>
              <a:t>used</a:t>
            </a:r>
            <a:r>
              <a:rPr lang="zh-CN" altLang="en-US" dirty="0"/>
              <a:t> </a:t>
            </a:r>
            <a:r>
              <a:rPr lang="en-US" altLang="zh-CN" dirty="0"/>
              <a:t>as</a:t>
            </a:r>
            <a:r>
              <a:rPr lang="zh-CN" altLang="en-US" dirty="0"/>
              <a:t> </a:t>
            </a:r>
            <a:r>
              <a:rPr lang="en-US" altLang="zh-CN" dirty="0"/>
              <a:t>hint</a:t>
            </a:r>
            <a:r>
              <a:rPr lang="zh-CN" altLang="en-US" dirty="0"/>
              <a:t> </a:t>
            </a:r>
            <a:r>
              <a:rPr lang="en-US" altLang="zh-CN" dirty="0"/>
              <a:t>messages</a:t>
            </a:r>
            <a:r>
              <a:rPr lang="zh-CN" altLang="en-US" dirty="0"/>
              <a:t> </a:t>
            </a:r>
            <a:r>
              <a:rPr lang="en-US" altLang="zh-CN" dirty="0"/>
              <a:t>in</a:t>
            </a:r>
            <a:r>
              <a:rPr lang="zh-CN" altLang="en-US" dirty="0"/>
              <a:t> </a:t>
            </a:r>
            <a:r>
              <a:rPr lang="en-US" altLang="zh-CN" dirty="0"/>
              <a:t>the</a:t>
            </a:r>
            <a:r>
              <a:rPr lang="zh-CN" altLang="en-US" dirty="0"/>
              <a:t> </a:t>
            </a:r>
            <a:r>
              <a:rPr lang="en-US" altLang="zh-CN" dirty="0"/>
              <a:t>LLM-based</a:t>
            </a:r>
            <a:r>
              <a:rPr lang="zh-CN" altLang="en-US" dirty="0"/>
              <a:t> </a:t>
            </a:r>
            <a:r>
              <a:rPr lang="en-US" altLang="zh-CN" dirty="0"/>
              <a:t>conversational</a:t>
            </a:r>
            <a:r>
              <a:rPr lang="zh-CN" altLang="en-US" dirty="0"/>
              <a:t> </a:t>
            </a:r>
            <a:r>
              <a:rPr lang="en-US" altLang="zh-CN" dirty="0"/>
              <a:t>agent.</a:t>
            </a:r>
            <a:endParaRPr lang="en-NL" dirty="0"/>
          </a:p>
        </p:txBody>
      </p:sp>
      <p:sp>
        <p:nvSpPr>
          <p:cNvPr id="4" name="Slide Number Placeholder 3"/>
          <p:cNvSpPr>
            <a:spLocks noGrp="1"/>
          </p:cNvSpPr>
          <p:nvPr>
            <p:ph type="sldNum" sz="quarter" idx="5"/>
          </p:nvPr>
        </p:nvSpPr>
        <p:spPr/>
        <p:txBody>
          <a:bodyPr/>
          <a:lstStyle/>
          <a:p>
            <a:fld id="{9EA50EA9-F553-9A44-862D-4F7B5B1A1930}" type="slidenum">
              <a:rPr lang="en-NL" smtClean="0"/>
              <a:t>16</a:t>
            </a:fld>
            <a:endParaRPr lang="en-NL"/>
          </a:p>
        </p:txBody>
      </p:sp>
    </p:spTree>
    <p:extLst>
      <p:ext uri="{BB962C8B-B14F-4D97-AF65-F5344CB8AC3E}">
        <p14:creationId xmlns:p14="http://schemas.microsoft.com/office/powerpoint/2010/main" val="500528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EA50EA9-F553-9A44-862D-4F7B5B1A1930}" type="slidenum">
              <a:rPr lang="en-NL" smtClean="0"/>
              <a:t>17</a:t>
            </a:fld>
            <a:endParaRPr lang="en-NL"/>
          </a:p>
        </p:txBody>
      </p:sp>
    </p:spTree>
    <p:extLst>
      <p:ext uri="{BB962C8B-B14F-4D97-AF65-F5344CB8AC3E}">
        <p14:creationId xmlns:p14="http://schemas.microsoft.com/office/powerpoint/2010/main" val="1554682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Then,</a:t>
            </a:r>
            <a:r>
              <a:rPr lang="zh-CN" altLang="en-US" dirty="0"/>
              <a:t> </a:t>
            </a:r>
            <a:r>
              <a:rPr lang="en-US" altLang="zh-CN" dirty="0"/>
              <a:t>we</a:t>
            </a:r>
            <a:r>
              <a:rPr lang="zh-CN" altLang="en-US" dirty="0"/>
              <a:t> </a:t>
            </a:r>
            <a:r>
              <a:rPr lang="en-US" altLang="zh-CN" dirty="0"/>
              <a:t>show</a:t>
            </a:r>
            <a:r>
              <a:rPr lang="zh-CN" altLang="en-US" dirty="0"/>
              <a:t> </a:t>
            </a:r>
            <a:r>
              <a:rPr lang="en-US" altLang="zh-CN" dirty="0"/>
              <a:t>the</a:t>
            </a:r>
            <a:r>
              <a:rPr lang="zh-CN" altLang="en-US" dirty="0"/>
              <a:t> </a:t>
            </a:r>
            <a:r>
              <a:rPr lang="en-US" altLang="zh-CN" dirty="0"/>
              <a:t>main</a:t>
            </a:r>
            <a:r>
              <a:rPr lang="zh-CN" altLang="en-US" dirty="0"/>
              <a:t> </a:t>
            </a:r>
            <a:r>
              <a:rPr lang="en-US" altLang="zh-CN" dirty="0"/>
              <a:t>results</a:t>
            </a:r>
            <a:r>
              <a:rPr lang="zh-CN" altLang="en-US" dirty="0"/>
              <a:t> </a:t>
            </a:r>
            <a:r>
              <a:rPr lang="en-US" altLang="zh-CN" dirty="0"/>
              <a:t>and</a:t>
            </a:r>
            <a:r>
              <a:rPr lang="zh-CN" altLang="en-US" dirty="0"/>
              <a:t> </a:t>
            </a:r>
            <a:r>
              <a:rPr lang="en-US" altLang="zh-CN" dirty="0"/>
              <a:t>our</a:t>
            </a:r>
            <a:r>
              <a:rPr lang="zh-CN" altLang="en-US" dirty="0"/>
              <a:t> </a:t>
            </a:r>
            <a:r>
              <a:rPr lang="en-US" altLang="zh-CN" dirty="0"/>
              <a:t>interpretation</a:t>
            </a:r>
            <a:endParaRPr lang="en-NL" dirty="0"/>
          </a:p>
        </p:txBody>
      </p:sp>
      <p:sp>
        <p:nvSpPr>
          <p:cNvPr id="4" name="Slide Number Placeholder 3"/>
          <p:cNvSpPr>
            <a:spLocks noGrp="1"/>
          </p:cNvSpPr>
          <p:nvPr>
            <p:ph type="sldNum" sz="quarter" idx="5"/>
          </p:nvPr>
        </p:nvSpPr>
        <p:spPr/>
        <p:txBody>
          <a:bodyPr/>
          <a:lstStyle/>
          <a:p>
            <a:fld id="{9EA50EA9-F553-9A44-862D-4F7B5B1A1930}" type="slidenum">
              <a:rPr lang="en-NL" smtClean="0"/>
              <a:t>18</a:t>
            </a:fld>
            <a:endParaRPr lang="en-NL"/>
          </a:p>
        </p:txBody>
      </p:sp>
    </p:spTree>
    <p:extLst>
      <p:ext uri="{BB962C8B-B14F-4D97-AF65-F5344CB8AC3E}">
        <p14:creationId xmlns:p14="http://schemas.microsoft.com/office/powerpoint/2010/main" val="659221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a:t>
            </a:r>
            <a:r>
              <a:rPr lang="zh-CN" altLang="en-US" dirty="0"/>
              <a:t> </a:t>
            </a:r>
            <a:r>
              <a:rPr lang="en-US" altLang="zh-CN" dirty="0"/>
              <a:t>we</a:t>
            </a:r>
            <a:r>
              <a:rPr lang="zh-CN" altLang="en-US" dirty="0"/>
              <a:t> </a:t>
            </a:r>
            <a:r>
              <a:rPr lang="en-US" altLang="zh-CN" dirty="0"/>
              <a:t>checked</a:t>
            </a:r>
            <a:r>
              <a:rPr lang="zh-CN" altLang="en-US" dirty="0"/>
              <a:t> </a:t>
            </a:r>
            <a:r>
              <a:rPr lang="en-US" altLang="zh-CN" dirty="0"/>
              <a:t>the</a:t>
            </a:r>
            <a:r>
              <a:rPr lang="zh-CN" altLang="en-US" dirty="0"/>
              <a:t> </a:t>
            </a:r>
            <a:r>
              <a:rPr lang="en-US" altLang="zh-CN" dirty="0"/>
              <a:t>impact</a:t>
            </a:r>
            <a:r>
              <a:rPr lang="zh-CN" altLang="en-US" dirty="0"/>
              <a:t> </a:t>
            </a:r>
            <a:r>
              <a:rPr lang="en-US" altLang="zh-CN" dirty="0"/>
              <a:t>of</a:t>
            </a:r>
            <a:r>
              <a:rPr lang="zh-CN" altLang="en-US" dirty="0"/>
              <a:t> </a:t>
            </a:r>
            <a:r>
              <a:rPr lang="en-US" altLang="zh-CN" dirty="0"/>
              <a:t>user</a:t>
            </a:r>
            <a:r>
              <a:rPr lang="zh-CN" altLang="en-US" dirty="0"/>
              <a:t> </a:t>
            </a:r>
            <a:r>
              <a:rPr lang="en-US" altLang="zh-CN" dirty="0"/>
              <a:t>interface</a:t>
            </a:r>
            <a:r>
              <a:rPr lang="zh-CN" altLang="en-US" dirty="0"/>
              <a:t> </a:t>
            </a:r>
            <a:r>
              <a:rPr lang="en-US" altLang="zh-CN" dirty="0"/>
              <a:t>on</a:t>
            </a:r>
            <a:r>
              <a:rPr lang="zh-CN" altLang="en-US" dirty="0"/>
              <a:t> </a:t>
            </a:r>
            <a:r>
              <a:rPr lang="en-US" altLang="zh-CN" dirty="0"/>
              <a:t>user</a:t>
            </a:r>
            <a:r>
              <a:rPr lang="zh-CN" altLang="en-US" dirty="0"/>
              <a:t> </a:t>
            </a:r>
            <a:r>
              <a:rPr lang="en-US" altLang="zh-CN" dirty="0"/>
              <a:t>understanding.</a:t>
            </a:r>
          </a:p>
          <a:p>
            <a:r>
              <a:rPr lang="en-US" altLang="zh-CN" dirty="0"/>
              <a:t>Based</a:t>
            </a:r>
            <a:r>
              <a:rPr lang="zh-CN" altLang="en-US" dirty="0"/>
              <a:t> </a:t>
            </a:r>
            <a:r>
              <a:rPr lang="en-US" altLang="zh-CN" dirty="0"/>
              <a:t>on</a:t>
            </a:r>
            <a:r>
              <a:rPr lang="zh-CN" altLang="en-US" dirty="0"/>
              <a:t> </a:t>
            </a:r>
            <a:r>
              <a:rPr lang="en-US" altLang="zh-CN" dirty="0"/>
              <a:t>our</a:t>
            </a:r>
            <a:r>
              <a:rPr lang="zh-CN" altLang="en-US" dirty="0"/>
              <a:t> </a:t>
            </a:r>
            <a:r>
              <a:rPr lang="en-US" altLang="zh-CN" dirty="0"/>
              <a:t>statistical</a:t>
            </a:r>
            <a:r>
              <a:rPr lang="zh-CN" altLang="en-US" dirty="0"/>
              <a:t> </a:t>
            </a:r>
            <a:r>
              <a:rPr lang="en-US" altLang="zh-CN" dirty="0"/>
              <a:t>tests,</a:t>
            </a:r>
            <a:r>
              <a:rPr lang="zh-CN" altLang="en-US" dirty="0"/>
              <a:t> </a:t>
            </a:r>
            <a:r>
              <a:rPr lang="en-US" altLang="zh-CN" dirty="0"/>
              <a:t>there</a:t>
            </a:r>
            <a:r>
              <a:rPr lang="zh-CN" altLang="en-US" dirty="0"/>
              <a:t> </a:t>
            </a:r>
            <a:r>
              <a:rPr lang="en-US" altLang="zh-CN" dirty="0"/>
              <a:t>is</a:t>
            </a:r>
            <a:r>
              <a:rPr lang="zh-CN" altLang="en-US" dirty="0"/>
              <a:t> </a:t>
            </a:r>
            <a:r>
              <a:rPr lang="en-US" altLang="zh-CN" dirty="0"/>
              <a:t>no</a:t>
            </a:r>
            <a:r>
              <a:rPr lang="zh-CN" altLang="en-US" dirty="0"/>
              <a:t> </a:t>
            </a:r>
            <a:r>
              <a:rPr lang="en-US" altLang="zh-CN" dirty="0"/>
              <a:t>significant</a:t>
            </a:r>
            <a:r>
              <a:rPr lang="zh-CN" altLang="en-US" dirty="0"/>
              <a:t> </a:t>
            </a:r>
            <a:r>
              <a:rPr lang="en-US" altLang="zh-CN" dirty="0"/>
              <a:t>difference</a:t>
            </a:r>
            <a:r>
              <a:rPr lang="zh-CN" altLang="en-US" dirty="0"/>
              <a:t> </a:t>
            </a:r>
            <a:r>
              <a:rPr lang="en-US" altLang="zh-CN" dirty="0"/>
              <a:t>in</a:t>
            </a:r>
            <a:r>
              <a:rPr lang="zh-CN" altLang="en-US" dirty="0"/>
              <a:t> </a:t>
            </a:r>
            <a:r>
              <a:rPr lang="en-US" altLang="zh-CN" dirty="0"/>
              <a:t>most</a:t>
            </a:r>
            <a:r>
              <a:rPr lang="zh-CN" altLang="en-US" dirty="0"/>
              <a:t> </a:t>
            </a:r>
            <a:r>
              <a:rPr lang="en-US" altLang="zh-CN" dirty="0"/>
              <a:t>dimensions.</a:t>
            </a:r>
          </a:p>
          <a:p>
            <a:r>
              <a:rPr lang="en-US" altLang="zh-CN" dirty="0"/>
              <a:t>But</a:t>
            </a:r>
            <a:r>
              <a:rPr lang="zh-CN" altLang="en-US" dirty="0"/>
              <a:t> </a:t>
            </a:r>
            <a:r>
              <a:rPr lang="en-US" altLang="zh-CN" dirty="0"/>
              <a:t>we</a:t>
            </a:r>
            <a:r>
              <a:rPr lang="zh-CN" altLang="en-US" dirty="0"/>
              <a:t> </a:t>
            </a:r>
            <a:r>
              <a:rPr lang="en-US" altLang="zh-CN" dirty="0"/>
              <a:t>still</a:t>
            </a:r>
            <a:r>
              <a:rPr lang="zh-CN" altLang="en-US" dirty="0"/>
              <a:t> </a:t>
            </a:r>
            <a:r>
              <a:rPr lang="en-US" altLang="zh-CN" dirty="0"/>
              <a:t>observe</a:t>
            </a:r>
            <a:r>
              <a:rPr lang="zh-CN" altLang="en-US" dirty="0"/>
              <a:t> </a:t>
            </a:r>
            <a:r>
              <a:rPr lang="en-US" altLang="zh-CN" dirty="0"/>
              <a:t>that</a:t>
            </a:r>
            <a:r>
              <a:rPr lang="zh-CN" altLang="en-US" dirty="0"/>
              <a:t> </a:t>
            </a:r>
            <a:r>
              <a:rPr lang="en-US" altLang="zh-CN" dirty="0"/>
              <a:t>the</a:t>
            </a:r>
            <a:r>
              <a:rPr lang="zh-CN" altLang="en-US" dirty="0"/>
              <a:t> </a:t>
            </a:r>
            <a:r>
              <a:rPr lang="en-US" altLang="zh-CN" dirty="0"/>
              <a:t>participants</a:t>
            </a:r>
            <a:r>
              <a:rPr lang="zh-CN" altLang="en-US" dirty="0"/>
              <a:t> </a:t>
            </a:r>
            <a:r>
              <a:rPr lang="en-US" altLang="zh-CN" dirty="0"/>
              <a:t>reported</a:t>
            </a:r>
            <a:r>
              <a:rPr lang="zh-CN" altLang="en-US" dirty="0"/>
              <a:t> </a:t>
            </a:r>
            <a:r>
              <a:rPr lang="en-US" altLang="zh-CN" dirty="0"/>
              <a:t>higher</a:t>
            </a:r>
            <a:r>
              <a:rPr lang="zh-CN" altLang="en-US" dirty="0"/>
              <a:t> </a:t>
            </a:r>
            <a:r>
              <a:rPr lang="en-US" altLang="zh-CN" dirty="0"/>
              <a:t>explanation</a:t>
            </a:r>
            <a:r>
              <a:rPr lang="zh-CN" altLang="en-US" dirty="0"/>
              <a:t> </a:t>
            </a:r>
            <a:r>
              <a:rPr lang="en-US" altLang="zh-CN" dirty="0"/>
              <a:t>coherence</a:t>
            </a:r>
            <a:r>
              <a:rPr lang="zh-CN" altLang="en-US" dirty="0"/>
              <a:t> </a:t>
            </a:r>
            <a:r>
              <a:rPr lang="en-US" altLang="zh-CN" dirty="0"/>
              <a:t>and</a:t>
            </a:r>
            <a:r>
              <a:rPr lang="zh-CN" altLang="en-US" dirty="0"/>
              <a:t> </a:t>
            </a:r>
            <a:r>
              <a:rPr lang="en-US" altLang="zh-CN" dirty="0"/>
              <a:t>explanation</a:t>
            </a:r>
            <a:r>
              <a:rPr lang="zh-CN" altLang="en-US" dirty="0"/>
              <a:t> </a:t>
            </a:r>
            <a:r>
              <a:rPr lang="en-US" altLang="zh-CN" dirty="0"/>
              <a:t>usefulness</a:t>
            </a:r>
            <a:r>
              <a:rPr lang="zh-CN" altLang="en-US" dirty="0"/>
              <a:t> </a:t>
            </a:r>
            <a:r>
              <a:rPr lang="en-US" altLang="zh-CN" dirty="0"/>
              <a:t>when</a:t>
            </a:r>
            <a:r>
              <a:rPr lang="zh-CN" altLang="en-US" dirty="0"/>
              <a:t> </a:t>
            </a:r>
            <a:r>
              <a:rPr lang="en-US" altLang="zh-CN" dirty="0"/>
              <a:t>working</a:t>
            </a:r>
            <a:r>
              <a:rPr lang="zh-CN" altLang="en-US" dirty="0"/>
              <a:t> </a:t>
            </a:r>
            <a:r>
              <a:rPr lang="en-US" altLang="zh-CN" dirty="0"/>
              <a:t>with</a:t>
            </a:r>
            <a:r>
              <a:rPr lang="zh-CN" altLang="en-US" dirty="0"/>
              <a:t> </a:t>
            </a:r>
            <a:r>
              <a:rPr lang="en-US" altLang="zh-CN" dirty="0"/>
              <a:t>conversational</a:t>
            </a:r>
            <a:r>
              <a:rPr lang="zh-CN" altLang="en-US" dirty="0"/>
              <a:t> </a:t>
            </a:r>
            <a:r>
              <a:rPr lang="en-US" altLang="zh-CN" dirty="0"/>
              <a:t>XAI</a:t>
            </a:r>
            <a:r>
              <a:rPr lang="zh-CN" altLang="en-US" dirty="0"/>
              <a:t> </a:t>
            </a:r>
            <a:r>
              <a:rPr lang="en-US" altLang="zh-CN" dirty="0"/>
              <a:t>interface</a:t>
            </a:r>
          </a:p>
          <a:p>
            <a:endParaRPr lang="en-US" dirty="0"/>
          </a:p>
          <a:p>
            <a:r>
              <a:rPr lang="en-US" altLang="zh-CN" dirty="0"/>
              <a:t>Meanwhile,</a:t>
            </a:r>
            <a:r>
              <a:rPr lang="zh-CN" altLang="en-US" dirty="0"/>
              <a:t> </a:t>
            </a:r>
            <a:r>
              <a:rPr lang="en-US" altLang="zh-CN" dirty="0"/>
              <a:t>we</a:t>
            </a:r>
            <a:r>
              <a:rPr lang="zh-CN" altLang="en-US" dirty="0"/>
              <a:t> </a:t>
            </a:r>
            <a:r>
              <a:rPr lang="en-US" altLang="zh-CN" dirty="0"/>
              <a:t>also</a:t>
            </a:r>
            <a:r>
              <a:rPr lang="zh-CN" altLang="en-US" dirty="0"/>
              <a:t> </a:t>
            </a:r>
            <a:r>
              <a:rPr lang="en-US" altLang="zh-CN" dirty="0"/>
              <a:t>observe</a:t>
            </a:r>
            <a:r>
              <a:rPr lang="zh-CN" altLang="en-US" dirty="0"/>
              <a:t> </a:t>
            </a:r>
            <a:r>
              <a:rPr lang="en-US" altLang="zh-CN" dirty="0"/>
              <a:t>that</a:t>
            </a:r>
            <a:r>
              <a:rPr lang="zh-CN" altLang="en-US" dirty="0"/>
              <a:t> </a:t>
            </a:r>
            <a:r>
              <a:rPr lang="en-US" altLang="zh-CN" dirty="0"/>
              <a:t>participants</a:t>
            </a:r>
            <a:r>
              <a:rPr lang="zh-CN" altLang="en-US" dirty="0"/>
              <a:t> </a:t>
            </a:r>
            <a:r>
              <a:rPr lang="en-US" altLang="zh-CN" dirty="0"/>
              <a:t>who</a:t>
            </a:r>
            <a:r>
              <a:rPr lang="zh-CN" altLang="en-US" dirty="0"/>
              <a:t> </a:t>
            </a:r>
            <a:r>
              <a:rPr lang="en-US" altLang="zh-CN" dirty="0"/>
              <a:t>worked</a:t>
            </a:r>
            <a:r>
              <a:rPr lang="zh-CN" altLang="en-US" dirty="0"/>
              <a:t> </a:t>
            </a:r>
            <a:r>
              <a:rPr lang="en-US" altLang="zh-CN" dirty="0"/>
              <a:t>with</a:t>
            </a:r>
            <a:r>
              <a:rPr lang="zh-CN" altLang="en-US" dirty="0"/>
              <a:t> </a:t>
            </a:r>
            <a:r>
              <a:rPr lang="en-US" altLang="zh-CN" dirty="0"/>
              <a:t>conversational</a:t>
            </a:r>
            <a:r>
              <a:rPr lang="zh-CN" altLang="en-US" dirty="0"/>
              <a:t> </a:t>
            </a:r>
            <a:r>
              <a:rPr lang="en-US" altLang="zh-CN" dirty="0"/>
              <a:t>XAI</a:t>
            </a:r>
            <a:r>
              <a:rPr lang="zh-CN" altLang="en-US" dirty="0"/>
              <a:t> </a:t>
            </a:r>
            <a:r>
              <a:rPr lang="en-US" altLang="zh-CN" dirty="0"/>
              <a:t>interfaces</a:t>
            </a:r>
            <a:r>
              <a:rPr lang="zh-CN" altLang="en-US" dirty="0"/>
              <a:t> </a:t>
            </a:r>
            <a:r>
              <a:rPr lang="en-US" altLang="zh-CN" dirty="0"/>
              <a:t>powered</a:t>
            </a:r>
            <a:r>
              <a:rPr lang="zh-CN" altLang="en-US" dirty="0"/>
              <a:t> </a:t>
            </a:r>
            <a:r>
              <a:rPr lang="en-US" altLang="zh-CN" dirty="0"/>
              <a:t>by</a:t>
            </a:r>
            <a:r>
              <a:rPr lang="zh-CN" altLang="en-US" dirty="0"/>
              <a:t> </a:t>
            </a:r>
            <a:r>
              <a:rPr lang="en-US" altLang="zh-CN" dirty="0"/>
              <a:t>LLM</a:t>
            </a:r>
            <a:r>
              <a:rPr lang="zh-CN" altLang="en-US" dirty="0"/>
              <a:t> </a:t>
            </a:r>
            <a:r>
              <a:rPr lang="en-US" altLang="zh-CN" dirty="0"/>
              <a:t>agents</a:t>
            </a:r>
            <a:r>
              <a:rPr lang="zh-CN" altLang="en-US" dirty="0"/>
              <a:t> </a:t>
            </a:r>
            <a:r>
              <a:rPr lang="en-US" altLang="zh-CN" dirty="0"/>
              <a:t>showed</a:t>
            </a:r>
            <a:r>
              <a:rPr lang="zh-CN" altLang="en-US" dirty="0"/>
              <a:t> </a:t>
            </a:r>
            <a:r>
              <a:rPr lang="en-US" altLang="zh-CN" dirty="0"/>
              <a:t>significantly</a:t>
            </a:r>
            <a:r>
              <a:rPr lang="zh-CN" altLang="en-US" dirty="0"/>
              <a:t> </a:t>
            </a:r>
            <a:r>
              <a:rPr lang="en-US" altLang="zh-CN" dirty="0"/>
              <a:t>worse</a:t>
            </a:r>
            <a:r>
              <a:rPr lang="zh-CN" altLang="en-US" dirty="0"/>
              <a:t> </a:t>
            </a:r>
            <a:r>
              <a:rPr lang="en-US" altLang="zh-CN" dirty="0"/>
              <a:t>objective</a:t>
            </a:r>
            <a:r>
              <a:rPr lang="zh-CN" altLang="en-US" dirty="0"/>
              <a:t> </a:t>
            </a:r>
            <a:r>
              <a:rPr lang="en-US" altLang="zh-CN" dirty="0"/>
              <a:t>feature</a:t>
            </a:r>
            <a:r>
              <a:rPr lang="zh-CN" altLang="en-US" dirty="0"/>
              <a:t> </a:t>
            </a:r>
            <a:r>
              <a:rPr lang="en-US" altLang="zh-CN" dirty="0"/>
              <a:t>understanding.</a:t>
            </a:r>
            <a:endParaRPr lang="en-NL" dirty="0"/>
          </a:p>
        </p:txBody>
      </p:sp>
      <p:sp>
        <p:nvSpPr>
          <p:cNvPr id="4" name="Slide Number Placeholder 3"/>
          <p:cNvSpPr>
            <a:spLocks noGrp="1"/>
          </p:cNvSpPr>
          <p:nvPr>
            <p:ph type="sldNum" sz="quarter" idx="5"/>
          </p:nvPr>
        </p:nvSpPr>
        <p:spPr/>
        <p:txBody>
          <a:bodyPr/>
          <a:lstStyle/>
          <a:p>
            <a:fld id="{9EA50EA9-F553-9A44-862D-4F7B5B1A1930}" type="slidenum">
              <a:rPr lang="en-NL" smtClean="0"/>
              <a:t>19</a:t>
            </a:fld>
            <a:endParaRPr lang="en-NL"/>
          </a:p>
        </p:txBody>
      </p:sp>
    </p:spTree>
    <p:extLst>
      <p:ext uri="{BB962C8B-B14F-4D97-AF65-F5344CB8AC3E}">
        <p14:creationId xmlns:p14="http://schemas.microsoft.com/office/powerpoint/2010/main" val="858900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ltLang="zh-CN" dirty="0"/>
              <a:t>First</a:t>
            </a:r>
            <a:r>
              <a:rPr lang="en-US" altLang="zh-CN" dirty="0"/>
              <a:t>,</a:t>
            </a:r>
            <a:r>
              <a:rPr lang="zh-CN" altLang="en-US" dirty="0"/>
              <a:t> </a:t>
            </a:r>
            <a:r>
              <a:rPr lang="en-US" altLang="zh-CN" dirty="0"/>
              <a:t>we</a:t>
            </a:r>
            <a:r>
              <a:rPr lang="zh-CN" altLang="en-US" dirty="0"/>
              <a:t> </a:t>
            </a:r>
            <a:r>
              <a:rPr lang="en-US" altLang="zh-CN" dirty="0"/>
              <a:t>introduce</a:t>
            </a:r>
            <a:r>
              <a:rPr lang="zh-CN" altLang="en-US" dirty="0"/>
              <a:t> </a:t>
            </a:r>
            <a:r>
              <a:rPr lang="en-US" altLang="zh-CN" dirty="0"/>
              <a:t>the</a:t>
            </a:r>
            <a:r>
              <a:rPr lang="zh-CN" altLang="en-US" dirty="0"/>
              <a:t> </a:t>
            </a:r>
            <a:r>
              <a:rPr lang="en-US" altLang="zh-CN" dirty="0"/>
              <a:t>background</a:t>
            </a:r>
            <a:r>
              <a:rPr lang="zh-CN" altLang="en-US" dirty="0"/>
              <a:t> </a:t>
            </a:r>
            <a:r>
              <a:rPr lang="en-US" altLang="zh-CN" dirty="0"/>
              <a:t>and</a:t>
            </a:r>
            <a:r>
              <a:rPr lang="zh-CN" altLang="en-US" dirty="0"/>
              <a:t> </a:t>
            </a:r>
            <a:r>
              <a:rPr lang="en-US" altLang="zh-CN" dirty="0"/>
              <a:t>motivation</a:t>
            </a:r>
            <a:r>
              <a:rPr lang="zh-CN" altLang="en-US" dirty="0"/>
              <a:t> </a:t>
            </a:r>
            <a:r>
              <a:rPr lang="en-US" altLang="zh-CN" dirty="0"/>
              <a:t>of</a:t>
            </a:r>
            <a:r>
              <a:rPr lang="zh-CN" altLang="en-US" dirty="0"/>
              <a:t> </a:t>
            </a:r>
            <a:r>
              <a:rPr lang="en-US" altLang="zh-CN" dirty="0"/>
              <a:t>this</a:t>
            </a:r>
            <a:r>
              <a:rPr lang="zh-CN" altLang="en-US" dirty="0"/>
              <a:t> </a:t>
            </a:r>
            <a:r>
              <a:rPr lang="en-US" altLang="zh-CN" dirty="0"/>
              <a:t>work</a:t>
            </a:r>
            <a:endParaRPr lang="en-NL" dirty="0"/>
          </a:p>
        </p:txBody>
      </p:sp>
      <p:sp>
        <p:nvSpPr>
          <p:cNvPr id="4" name="Slide Number Placeholder 3"/>
          <p:cNvSpPr>
            <a:spLocks noGrp="1"/>
          </p:cNvSpPr>
          <p:nvPr>
            <p:ph type="sldNum" sz="quarter" idx="5"/>
          </p:nvPr>
        </p:nvSpPr>
        <p:spPr/>
        <p:txBody>
          <a:bodyPr/>
          <a:lstStyle/>
          <a:p>
            <a:fld id="{9EA50EA9-F553-9A44-862D-4F7B5B1A1930}" type="slidenum">
              <a:rPr lang="en-NL" smtClean="0"/>
              <a:t>2</a:t>
            </a:fld>
            <a:endParaRPr lang="en-NL"/>
          </a:p>
        </p:txBody>
      </p:sp>
    </p:spTree>
    <p:extLst>
      <p:ext uri="{BB962C8B-B14F-4D97-AF65-F5344CB8AC3E}">
        <p14:creationId xmlns:p14="http://schemas.microsoft.com/office/powerpoint/2010/main" val="31847978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9EA50EA9-F553-9A44-862D-4F7B5B1A1930}" type="slidenum">
              <a:rPr lang="en-NL" smtClean="0"/>
              <a:t>20</a:t>
            </a:fld>
            <a:endParaRPr lang="en-NL"/>
          </a:p>
        </p:txBody>
      </p:sp>
    </p:spTree>
    <p:extLst>
      <p:ext uri="{BB962C8B-B14F-4D97-AF65-F5344CB8AC3E}">
        <p14:creationId xmlns:p14="http://schemas.microsoft.com/office/powerpoint/2010/main" val="1105773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latin typeface="Times New Roman" panose="02020603050405020304" pitchFamily="18" charset="0"/>
                <a:cs typeface="Times New Roman" panose="02020603050405020304" pitchFamily="18" charset="0"/>
              </a:rPr>
              <a:t>To</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conclude,</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we</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summarize</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the</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key</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findings</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and</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future</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directions</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latin typeface="Times New Roman" panose="02020603050405020304" pitchFamily="18" charset="0"/>
                <a:cs typeface="Times New Roman" panose="02020603050405020304" pitchFamily="18" charset="0"/>
              </a:rPr>
              <a:t>First</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of</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all,</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according</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to</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our</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experimental</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results,</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we</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observed</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limited</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improvements</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in</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user</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understanding</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and</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trust</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brought</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by</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the</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conversational</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XAI</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interface.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latin typeface="Times New Roman" panose="02020603050405020304" pitchFamily="18" charset="0"/>
                <a:cs typeface="Times New Roman" panose="02020603050405020304" pitchFamily="18" charset="0"/>
              </a:rPr>
              <a:t>Secondly,</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we</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observed</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that</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After</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introducing</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LLM</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agents</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into</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conversational</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XAI</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interfaces,</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the</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over-reliance</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was</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further</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reinforced,</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and</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participants</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indicated</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worse</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objective</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feature</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understanding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latin typeface="Times New Roman" panose="02020603050405020304" pitchFamily="18" charset="0"/>
                <a:cs typeface="Times New Roman" panose="02020603050405020304" pitchFamily="18" charset="0"/>
              </a:rPr>
              <a:t>Meanwhile,</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we</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also</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notice</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that</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participants</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with</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interactive</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XAI</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interfaces</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indicated</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over-reliance</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on</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the</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AI</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system,</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which</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may</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potentially</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stem</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from</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an</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illusion</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of</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explanatory</a:t>
            </a:r>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depth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With</a:t>
            </a:r>
            <a:r>
              <a:rPr lang="zh-CN" altLang="en-US" dirty="0"/>
              <a:t> </a:t>
            </a:r>
            <a:r>
              <a:rPr lang="en-US" altLang="zh-CN" dirty="0"/>
              <a:t>these</a:t>
            </a:r>
            <a:r>
              <a:rPr lang="zh-CN" altLang="en-US" dirty="0"/>
              <a:t> </a:t>
            </a:r>
            <a:r>
              <a:rPr lang="en-US" altLang="zh-CN" dirty="0"/>
              <a:t>findings,</a:t>
            </a:r>
            <a:r>
              <a:rPr lang="zh-CN" altLang="en-US" dirty="0"/>
              <a:t> </a:t>
            </a:r>
            <a:r>
              <a:rPr lang="en-US" altLang="zh-CN" dirty="0"/>
              <a:t>we</a:t>
            </a:r>
            <a:r>
              <a:rPr lang="zh-CN" altLang="en-US" dirty="0"/>
              <a:t> </a:t>
            </a:r>
            <a:r>
              <a:rPr lang="en-US" altLang="zh-CN" dirty="0"/>
              <a:t>infer</a:t>
            </a:r>
            <a:r>
              <a:rPr lang="zh-CN" altLang="en-US" dirty="0"/>
              <a:t> </a:t>
            </a:r>
            <a:r>
              <a:rPr lang="en-US" altLang="zh-CN" dirty="0"/>
              <a:t>that</a:t>
            </a:r>
            <a:r>
              <a:rPr lang="zh-CN" altLang="en-US" dirty="0"/>
              <a:t> </a:t>
            </a:r>
            <a:r>
              <a:rPr lang="en-US" altLang="zh-CN" dirty="0"/>
              <a:t>interactive</a:t>
            </a:r>
            <a:r>
              <a:rPr lang="zh-CN" altLang="en-US" dirty="0"/>
              <a:t> </a:t>
            </a:r>
            <a:r>
              <a:rPr lang="en-US" altLang="zh-CN" dirty="0"/>
              <a:t>XAI</a:t>
            </a:r>
            <a:r>
              <a:rPr lang="zh-CN" altLang="en-US" dirty="0"/>
              <a:t> </a:t>
            </a:r>
            <a:r>
              <a:rPr lang="en-US" altLang="zh-CN" dirty="0"/>
              <a:t>interface</a:t>
            </a:r>
            <a:r>
              <a:rPr lang="zh-CN" altLang="en-US" dirty="0"/>
              <a:t> </a:t>
            </a:r>
            <a:r>
              <a:rPr lang="en-US" altLang="zh-CN" dirty="0"/>
              <a:t>can</a:t>
            </a:r>
            <a:r>
              <a:rPr lang="zh-CN" altLang="en-US" dirty="0"/>
              <a:t> </a:t>
            </a:r>
            <a:r>
              <a:rPr lang="en-US" altLang="zh-CN" dirty="0"/>
              <a:t>amplify</a:t>
            </a:r>
            <a:r>
              <a:rPr lang="zh-CN" altLang="en-US" dirty="0"/>
              <a:t> </a:t>
            </a:r>
            <a:r>
              <a:rPr lang="en-US" altLang="zh-CN" dirty="0"/>
              <a:t>illusion</a:t>
            </a:r>
            <a:r>
              <a:rPr lang="zh-CN" altLang="en-US" dirty="0"/>
              <a:t> </a:t>
            </a:r>
            <a:r>
              <a:rPr lang="en-US" altLang="zh-CN" dirty="0"/>
              <a:t>of</a:t>
            </a:r>
            <a:r>
              <a:rPr lang="zh-CN" altLang="en-US" dirty="0"/>
              <a:t> </a:t>
            </a:r>
            <a:r>
              <a:rPr lang="en-US" altLang="zh-CN" dirty="0"/>
              <a:t>explanatory</a:t>
            </a:r>
            <a:r>
              <a:rPr lang="zh-CN" altLang="en-US" dirty="0"/>
              <a:t> </a:t>
            </a:r>
            <a:r>
              <a:rPr lang="en-US" altLang="zh-CN" dirty="0"/>
              <a:t>depth</a:t>
            </a:r>
          </a:p>
        </p:txBody>
      </p:sp>
      <p:sp>
        <p:nvSpPr>
          <p:cNvPr id="4" name="Slide Number Placeholder 3"/>
          <p:cNvSpPr>
            <a:spLocks noGrp="1"/>
          </p:cNvSpPr>
          <p:nvPr>
            <p:ph type="sldNum" sz="quarter" idx="5"/>
          </p:nvPr>
        </p:nvSpPr>
        <p:spPr/>
        <p:txBody>
          <a:bodyPr/>
          <a:lstStyle/>
          <a:p>
            <a:fld id="{9EA50EA9-F553-9A44-862D-4F7B5B1A1930}" type="slidenum">
              <a:rPr lang="en-NL" smtClean="0"/>
              <a:t>21</a:t>
            </a:fld>
            <a:endParaRPr lang="en-NL"/>
          </a:p>
        </p:txBody>
      </p:sp>
    </p:spTree>
    <p:extLst>
      <p:ext uri="{BB962C8B-B14F-4D97-AF65-F5344CB8AC3E}">
        <p14:creationId xmlns:p14="http://schemas.microsoft.com/office/powerpoint/2010/main" val="4016930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Rather than being persuasive, we expect effective XAI interfaces to be accessible and low-barrier interfaces that can enhance user engagement and guide users to explore their information needs. </a:t>
            </a:r>
          </a:p>
          <a:p>
            <a:endParaRPr lang="en-GB" dirty="0"/>
          </a:p>
          <a:p>
            <a:r>
              <a:rPr lang="en-GB" dirty="0"/>
              <a:t>Based on our findings</a:t>
            </a:r>
            <a:r>
              <a:rPr lang="en-US" altLang="zh-CN" dirty="0"/>
              <a:t>,</a:t>
            </a:r>
            <a:r>
              <a:rPr lang="zh-CN" altLang="en-US" dirty="0"/>
              <a:t> </a:t>
            </a:r>
            <a:r>
              <a:rPr lang="en-US" altLang="zh-CN" dirty="0"/>
              <a:t>we</a:t>
            </a:r>
            <a:r>
              <a:rPr lang="zh-CN" altLang="en-US" dirty="0"/>
              <a:t> </a:t>
            </a:r>
            <a:r>
              <a:rPr lang="en-US" altLang="zh-CN" dirty="0"/>
              <a:t>also</a:t>
            </a:r>
            <a:r>
              <a:rPr lang="zh-CN" altLang="en-US" dirty="0"/>
              <a:t> </a:t>
            </a:r>
            <a:r>
              <a:rPr lang="en-US" altLang="zh-CN" dirty="0"/>
              <a:t>provide</a:t>
            </a:r>
            <a:r>
              <a:rPr lang="zh-CN" altLang="en-US" dirty="0"/>
              <a:t> </a:t>
            </a:r>
            <a:r>
              <a:rPr lang="en-US" altLang="zh-CN" dirty="0"/>
              <a:t>several</a:t>
            </a:r>
            <a:r>
              <a:rPr lang="zh-CN" altLang="en-US" dirty="0"/>
              <a:t> </a:t>
            </a:r>
            <a:r>
              <a:rPr lang="en-US" altLang="zh-CN" dirty="0"/>
              <a:t>future</a:t>
            </a:r>
            <a:r>
              <a:rPr lang="zh-CN" altLang="en-US" dirty="0"/>
              <a:t> </a:t>
            </a:r>
            <a:r>
              <a:rPr lang="en-US" altLang="zh-CN" dirty="0"/>
              <a:t>directions</a:t>
            </a:r>
            <a:r>
              <a:rPr lang="en-GB" dirty="0"/>
              <a:t> to improve the effectiveness of the conversational XAI interface</a:t>
            </a:r>
          </a:p>
          <a:p>
            <a:endParaRPr lang="en-US" altLang="zh-CN" dirty="0"/>
          </a:p>
          <a:p>
            <a:r>
              <a:rPr lang="en-US" altLang="zh-CN" dirty="0"/>
              <a:t>To</a:t>
            </a:r>
            <a:r>
              <a:rPr lang="zh-CN" altLang="en-US" dirty="0"/>
              <a:t> </a:t>
            </a:r>
            <a:r>
              <a:rPr lang="en-US" altLang="zh-CN" dirty="0"/>
              <a:t>achieve</a:t>
            </a:r>
            <a:r>
              <a:rPr lang="zh-CN" altLang="en-US" dirty="0"/>
              <a:t> </a:t>
            </a:r>
            <a:r>
              <a:rPr lang="en-GB" dirty="0"/>
              <a:t>optimal human-AI decision making, we highlight an important trade-off between creating user-friendly, seamless, and plausible conversational XAI interfaces and simultaneously fostering critical consideration of AI advice</a:t>
            </a:r>
            <a:endParaRPr lang="en-NL" dirty="0"/>
          </a:p>
        </p:txBody>
      </p:sp>
      <p:sp>
        <p:nvSpPr>
          <p:cNvPr id="4" name="Slide Number Placeholder 3"/>
          <p:cNvSpPr>
            <a:spLocks noGrp="1"/>
          </p:cNvSpPr>
          <p:nvPr>
            <p:ph type="sldNum" sz="quarter" idx="5"/>
          </p:nvPr>
        </p:nvSpPr>
        <p:spPr/>
        <p:txBody>
          <a:bodyPr/>
          <a:lstStyle/>
          <a:p>
            <a:fld id="{9EA50EA9-F553-9A44-862D-4F7B5B1A1930}" type="slidenum">
              <a:rPr lang="en-NL" smtClean="0"/>
              <a:t>22</a:t>
            </a:fld>
            <a:endParaRPr lang="en-NL"/>
          </a:p>
        </p:txBody>
      </p:sp>
    </p:spTree>
    <p:extLst>
      <p:ext uri="{BB962C8B-B14F-4D97-AF65-F5344CB8AC3E}">
        <p14:creationId xmlns:p14="http://schemas.microsoft.com/office/powerpoint/2010/main" val="4230618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Thanks</a:t>
            </a:r>
            <a:r>
              <a:rPr lang="zh-CN" altLang="en-US" dirty="0"/>
              <a:t> </a:t>
            </a:r>
            <a:r>
              <a:rPr lang="en-US" altLang="zh-CN" dirty="0"/>
              <a:t>for</a:t>
            </a:r>
            <a:r>
              <a:rPr lang="zh-CN" altLang="en-US" dirty="0"/>
              <a:t> </a:t>
            </a:r>
            <a:r>
              <a:rPr lang="en-US" altLang="zh-CN" dirty="0"/>
              <a:t>your</a:t>
            </a:r>
            <a:r>
              <a:rPr lang="zh-CN" altLang="en-US" dirty="0"/>
              <a:t> </a:t>
            </a:r>
            <a:r>
              <a:rPr lang="en-US" altLang="zh-CN" dirty="0"/>
              <a:t>time</a:t>
            </a:r>
            <a:r>
              <a:rPr lang="zh-CN" altLang="en-US" dirty="0"/>
              <a:t> </a:t>
            </a:r>
            <a:r>
              <a:rPr lang="en-US" altLang="zh-CN" dirty="0"/>
              <a:t>and</a:t>
            </a:r>
            <a:r>
              <a:rPr lang="zh-CN" altLang="en-US" dirty="0"/>
              <a:t> </a:t>
            </a:r>
            <a:r>
              <a:rPr lang="en-US" altLang="zh-CN" dirty="0"/>
              <a:t>listening!</a:t>
            </a:r>
          </a:p>
          <a:p>
            <a:endParaRPr lang="en-US" dirty="0"/>
          </a:p>
          <a:p>
            <a:r>
              <a:rPr lang="en-US" altLang="zh-CN" dirty="0"/>
              <a:t>If</a:t>
            </a:r>
            <a:r>
              <a:rPr lang="zh-CN" altLang="en-US" dirty="0"/>
              <a:t> </a:t>
            </a:r>
            <a:r>
              <a:rPr lang="en-US" altLang="zh-CN" dirty="0"/>
              <a:t>you’re</a:t>
            </a:r>
            <a:r>
              <a:rPr lang="zh-CN" altLang="en-US" dirty="0"/>
              <a:t> </a:t>
            </a:r>
            <a:r>
              <a:rPr lang="en-US" altLang="zh-CN" dirty="0"/>
              <a:t>interested</a:t>
            </a:r>
            <a:r>
              <a:rPr lang="zh-CN" altLang="en-US" dirty="0"/>
              <a:t> </a:t>
            </a:r>
            <a:r>
              <a:rPr lang="en-US" altLang="zh-CN" dirty="0"/>
              <a:t>in</a:t>
            </a:r>
            <a:r>
              <a:rPr lang="zh-CN" altLang="en-US" dirty="0"/>
              <a:t> </a:t>
            </a:r>
            <a:r>
              <a:rPr lang="en-US" altLang="zh-CN" dirty="0"/>
              <a:t>LLM</a:t>
            </a:r>
            <a:r>
              <a:rPr lang="zh-CN" altLang="en-US" dirty="0"/>
              <a:t> </a:t>
            </a:r>
            <a:r>
              <a:rPr lang="en-US" altLang="zh-CN" dirty="0"/>
              <a:t>agent</a:t>
            </a:r>
            <a:r>
              <a:rPr lang="zh-CN" altLang="en-US" dirty="0"/>
              <a:t> </a:t>
            </a:r>
            <a:r>
              <a:rPr lang="en-US" altLang="zh-CN" dirty="0"/>
              <a:t>workflow,</a:t>
            </a:r>
            <a:r>
              <a:rPr lang="zh-CN" altLang="en-US" dirty="0"/>
              <a:t> </a:t>
            </a:r>
            <a:r>
              <a:rPr lang="en-US" altLang="zh-CN" dirty="0"/>
              <a:t>please</a:t>
            </a:r>
            <a:r>
              <a:rPr lang="zh-CN" altLang="en-US" dirty="0"/>
              <a:t> </a:t>
            </a:r>
            <a:r>
              <a:rPr lang="en-US" altLang="zh-CN" dirty="0"/>
              <a:t>take</a:t>
            </a:r>
            <a:r>
              <a:rPr lang="zh-CN" altLang="en-US" dirty="0"/>
              <a:t> </a:t>
            </a:r>
            <a:r>
              <a:rPr lang="en-US" altLang="zh-CN" dirty="0"/>
              <a:t>a</a:t>
            </a:r>
            <a:r>
              <a:rPr lang="zh-CN" altLang="en-US" dirty="0"/>
              <a:t> </a:t>
            </a:r>
            <a:r>
              <a:rPr lang="en-US" altLang="zh-CN" dirty="0"/>
              <a:t>look</a:t>
            </a:r>
            <a:r>
              <a:rPr lang="zh-CN" altLang="en-US" dirty="0"/>
              <a:t> </a:t>
            </a:r>
            <a:r>
              <a:rPr lang="en-US" altLang="zh-CN" dirty="0"/>
              <a:t>at</a:t>
            </a:r>
            <a:r>
              <a:rPr lang="zh-CN" altLang="en-US" dirty="0"/>
              <a:t> </a:t>
            </a:r>
            <a:r>
              <a:rPr lang="en-US" altLang="zh-CN" dirty="0"/>
              <a:t>our</a:t>
            </a:r>
            <a:r>
              <a:rPr lang="zh-CN" altLang="en-US" dirty="0"/>
              <a:t> </a:t>
            </a:r>
            <a:r>
              <a:rPr lang="en-US" altLang="zh-CN" dirty="0"/>
              <a:t>recent</a:t>
            </a:r>
            <a:r>
              <a:rPr lang="zh-CN" altLang="en-US" dirty="0"/>
              <a:t> </a:t>
            </a:r>
            <a:r>
              <a:rPr lang="en-US" altLang="zh-CN" dirty="0"/>
              <a:t>work</a:t>
            </a:r>
            <a:r>
              <a:rPr lang="zh-CN" altLang="en-US" dirty="0"/>
              <a:t> </a:t>
            </a:r>
            <a:r>
              <a:rPr lang="en-US" altLang="zh-CN" dirty="0"/>
              <a:t>at</a:t>
            </a:r>
            <a:r>
              <a:rPr lang="zh-CN" altLang="en-US" dirty="0"/>
              <a:t> </a:t>
            </a:r>
            <a:r>
              <a:rPr lang="en-US" altLang="zh-CN" dirty="0"/>
              <a:t>CHI</a:t>
            </a:r>
            <a:r>
              <a:rPr lang="zh-CN" altLang="en-US" dirty="0"/>
              <a:t> </a:t>
            </a:r>
            <a:r>
              <a:rPr lang="en-US" altLang="zh-CN" dirty="0"/>
              <a:t>2025.</a:t>
            </a:r>
          </a:p>
          <a:p>
            <a:endParaRPr lang="en-US" dirty="0"/>
          </a:p>
          <a:p>
            <a:r>
              <a:rPr lang="en-US" altLang="zh-CN" dirty="0"/>
              <a:t>Meanwhile,</a:t>
            </a:r>
            <a:r>
              <a:rPr lang="zh-CN" altLang="en-US" dirty="0"/>
              <a:t> </a:t>
            </a:r>
            <a:r>
              <a:rPr lang="en-US" altLang="zh-CN" dirty="0"/>
              <a:t>I’m</a:t>
            </a:r>
            <a:r>
              <a:rPr lang="zh-CN" altLang="en-US" dirty="0"/>
              <a:t> </a:t>
            </a:r>
            <a:r>
              <a:rPr lang="en-US" altLang="zh-CN" dirty="0"/>
              <a:t>also</a:t>
            </a:r>
            <a:r>
              <a:rPr lang="zh-CN" altLang="en-US" dirty="0"/>
              <a:t> </a:t>
            </a:r>
            <a:r>
              <a:rPr lang="en-US" altLang="zh-CN" dirty="0"/>
              <a:t>on</a:t>
            </a:r>
            <a:r>
              <a:rPr lang="zh-CN" altLang="en-US" dirty="0"/>
              <a:t> </a:t>
            </a:r>
            <a:r>
              <a:rPr lang="en-US" altLang="zh-CN" dirty="0"/>
              <a:t>the</a:t>
            </a:r>
            <a:r>
              <a:rPr lang="zh-CN" altLang="en-US" dirty="0"/>
              <a:t> </a:t>
            </a:r>
            <a:r>
              <a:rPr lang="en-US" altLang="zh-CN" dirty="0"/>
              <a:t>job</a:t>
            </a:r>
            <a:r>
              <a:rPr lang="zh-CN" altLang="en-US" dirty="0"/>
              <a:t> </a:t>
            </a:r>
            <a:r>
              <a:rPr lang="en-US" altLang="zh-CN" dirty="0"/>
              <a:t>market</a:t>
            </a:r>
            <a:r>
              <a:rPr lang="zh-CN" altLang="en-US" dirty="0"/>
              <a:t> </a:t>
            </a:r>
            <a:r>
              <a:rPr lang="en-US" altLang="zh-CN" dirty="0"/>
              <a:t>for</a:t>
            </a:r>
            <a:r>
              <a:rPr lang="zh-CN" altLang="en-US" dirty="0"/>
              <a:t> </a:t>
            </a:r>
            <a:r>
              <a:rPr lang="en-US" altLang="zh-CN" dirty="0"/>
              <a:t>postdoc</a:t>
            </a:r>
            <a:r>
              <a:rPr lang="zh-CN" altLang="en-US" dirty="0"/>
              <a:t> </a:t>
            </a:r>
            <a:r>
              <a:rPr lang="en-US" altLang="zh-CN" dirty="0"/>
              <a:t>and</a:t>
            </a:r>
            <a:r>
              <a:rPr lang="zh-CN" altLang="en-US" dirty="0"/>
              <a:t> </a:t>
            </a:r>
            <a:r>
              <a:rPr lang="en-US" altLang="zh-CN" dirty="0"/>
              <a:t>research</a:t>
            </a:r>
            <a:r>
              <a:rPr lang="zh-CN" altLang="en-US" dirty="0"/>
              <a:t> </a:t>
            </a:r>
            <a:r>
              <a:rPr lang="en-US" altLang="zh-CN" dirty="0"/>
              <a:t>scientist</a:t>
            </a:r>
            <a:r>
              <a:rPr lang="zh-CN" altLang="en-US" dirty="0"/>
              <a:t> </a:t>
            </a:r>
            <a:r>
              <a:rPr lang="en-US" altLang="zh-CN" dirty="0"/>
              <a:t>positions.</a:t>
            </a:r>
          </a:p>
          <a:p>
            <a:endParaRPr lang="en-NL" dirty="0"/>
          </a:p>
        </p:txBody>
      </p:sp>
      <p:sp>
        <p:nvSpPr>
          <p:cNvPr id="4" name="Slide Number Placeholder 3"/>
          <p:cNvSpPr>
            <a:spLocks noGrp="1"/>
          </p:cNvSpPr>
          <p:nvPr>
            <p:ph type="sldNum" sz="quarter" idx="5"/>
          </p:nvPr>
        </p:nvSpPr>
        <p:spPr/>
        <p:txBody>
          <a:bodyPr/>
          <a:lstStyle/>
          <a:p>
            <a:fld id="{9EA50EA9-F553-9A44-862D-4F7B5B1A1930}" type="slidenum">
              <a:rPr lang="en-NL" smtClean="0"/>
              <a:t>23</a:t>
            </a:fld>
            <a:endParaRPr lang="en-NL"/>
          </a:p>
        </p:txBody>
      </p:sp>
    </p:spTree>
    <p:extLst>
      <p:ext uri="{BB962C8B-B14F-4D97-AF65-F5344CB8AC3E}">
        <p14:creationId xmlns:p14="http://schemas.microsoft.com/office/powerpoint/2010/main" val="2723395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You</a:t>
            </a:r>
            <a:r>
              <a:rPr lang="zh-CN" altLang="en-US" dirty="0"/>
              <a:t> </a:t>
            </a:r>
            <a:r>
              <a:rPr lang="en-US" altLang="zh-CN" dirty="0"/>
              <a:t>are</a:t>
            </a:r>
            <a:r>
              <a:rPr lang="zh-CN" altLang="en-US" dirty="0"/>
              <a:t> </a:t>
            </a:r>
            <a:r>
              <a:rPr lang="en-US" altLang="zh-CN" dirty="0"/>
              <a:t>all</a:t>
            </a:r>
            <a:r>
              <a:rPr lang="zh-CN" altLang="en-US" dirty="0"/>
              <a:t> </a:t>
            </a:r>
            <a:r>
              <a:rPr lang="en-US" altLang="zh-CN" dirty="0"/>
              <a:t>aware</a:t>
            </a:r>
            <a:r>
              <a:rPr lang="zh-CN" altLang="en-US" dirty="0"/>
              <a:t> </a:t>
            </a:r>
            <a:r>
              <a:rPr lang="en-US" altLang="zh-CN" dirty="0"/>
              <a:t>of</a:t>
            </a:r>
            <a:r>
              <a:rPr lang="zh-CN" altLang="en-US" dirty="0"/>
              <a:t> </a:t>
            </a:r>
            <a:r>
              <a:rPr lang="en-US" altLang="zh-CN" dirty="0"/>
              <a:t>how</a:t>
            </a:r>
            <a:r>
              <a:rPr lang="zh-CN" altLang="en-US" dirty="0"/>
              <a:t> </a:t>
            </a:r>
            <a:r>
              <a:rPr lang="en-US" altLang="zh-CN" dirty="0"/>
              <a:t>AI</a:t>
            </a:r>
            <a:r>
              <a:rPr lang="zh-CN" altLang="en-US" dirty="0"/>
              <a:t> </a:t>
            </a:r>
            <a:r>
              <a:rPr lang="en-US" altLang="zh-CN" dirty="0"/>
              <a:t>is</a:t>
            </a:r>
            <a:r>
              <a:rPr lang="zh-CN" altLang="en-US" dirty="0"/>
              <a:t> </a:t>
            </a:r>
            <a:r>
              <a:rPr lang="en-US" altLang="zh-CN" dirty="0"/>
              <a:t>adopted</a:t>
            </a:r>
            <a:r>
              <a:rPr lang="zh-CN" altLang="en-US" dirty="0"/>
              <a:t> </a:t>
            </a:r>
            <a:r>
              <a:rPr lang="en-US" altLang="zh-CN" dirty="0"/>
              <a:t>across</a:t>
            </a:r>
            <a:r>
              <a:rPr lang="zh-CN" altLang="en-US" dirty="0"/>
              <a:t> </a:t>
            </a:r>
            <a:r>
              <a:rPr lang="en-US" altLang="zh-CN" dirty="0"/>
              <a:t>many</a:t>
            </a:r>
            <a:r>
              <a:rPr lang="zh-CN" altLang="en-US" dirty="0"/>
              <a:t> </a:t>
            </a:r>
            <a:r>
              <a:rPr lang="en-US" altLang="zh-CN" dirty="0"/>
              <a:t>domains</a:t>
            </a:r>
            <a:r>
              <a:rPr lang="zh-CN" altLang="en-US" dirty="0"/>
              <a:t> </a:t>
            </a:r>
            <a:r>
              <a:rPr lang="en-US" altLang="zh-CN" dirty="0"/>
              <a:t>and</a:t>
            </a:r>
            <a:r>
              <a:rPr lang="zh-CN" altLang="en-US" dirty="0"/>
              <a:t> </a:t>
            </a:r>
            <a:r>
              <a:rPr lang="en-US" altLang="zh-CN" dirty="0"/>
              <a:t>affect</a:t>
            </a:r>
            <a:r>
              <a:rPr lang="zh-CN" altLang="en-US" dirty="0"/>
              <a:t> </a:t>
            </a:r>
            <a:r>
              <a:rPr lang="en-US" altLang="zh-CN" dirty="0"/>
              <a:t>our</a:t>
            </a:r>
            <a:r>
              <a:rPr lang="zh-CN" altLang="en-US" dirty="0"/>
              <a:t> </a:t>
            </a:r>
            <a:r>
              <a:rPr lang="en-US" altLang="zh-CN" dirty="0"/>
              <a:t>daily</a:t>
            </a:r>
            <a:r>
              <a:rPr lang="zh-CN" altLang="en-US" dirty="0"/>
              <a:t> </a:t>
            </a:r>
            <a:r>
              <a:rPr lang="en-US" altLang="zh-CN" dirty="0"/>
              <a:t>life.</a:t>
            </a:r>
          </a:p>
          <a:p>
            <a:r>
              <a:rPr lang="en-US" altLang="zh-CN" dirty="0"/>
              <a:t>Here</a:t>
            </a:r>
            <a:r>
              <a:rPr lang="zh-CN" altLang="en-US" dirty="0"/>
              <a:t> </a:t>
            </a:r>
            <a:r>
              <a:rPr lang="en-US" altLang="zh-CN" dirty="0"/>
              <a:t>is</a:t>
            </a:r>
            <a:r>
              <a:rPr lang="zh-CN" altLang="en-US" dirty="0"/>
              <a:t> </a:t>
            </a:r>
            <a:r>
              <a:rPr lang="en-US" altLang="zh-CN" dirty="0"/>
              <a:t>one</a:t>
            </a:r>
            <a:r>
              <a:rPr lang="zh-CN" altLang="en-US" dirty="0"/>
              <a:t> </a:t>
            </a:r>
            <a:r>
              <a:rPr lang="en-US" altLang="zh-CN" dirty="0"/>
              <a:t>example</a:t>
            </a:r>
            <a:r>
              <a:rPr lang="zh-CN" altLang="en-US" dirty="0"/>
              <a:t> </a:t>
            </a:r>
            <a:r>
              <a:rPr lang="en-US" altLang="zh-CN" dirty="0"/>
              <a:t>of</a:t>
            </a:r>
            <a:r>
              <a:rPr lang="zh-CN" altLang="en-US" dirty="0"/>
              <a:t> </a:t>
            </a:r>
            <a:r>
              <a:rPr lang="en-US" altLang="zh-CN" dirty="0"/>
              <a:t>using</a:t>
            </a:r>
            <a:r>
              <a:rPr lang="zh-CN" altLang="en-US" dirty="0"/>
              <a:t> </a:t>
            </a:r>
            <a:r>
              <a:rPr lang="en-US" altLang="zh-CN" dirty="0"/>
              <a:t>AI</a:t>
            </a:r>
            <a:r>
              <a:rPr lang="zh-CN" altLang="en-US" dirty="0"/>
              <a:t> </a:t>
            </a:r>
            <a:r>
              <a:rPr lang="en-US" altLang="zh-CN" dirty="0"/>
              <a:t>to</a:t>
            </a:r>
            <a:r>
              <a:rPr lang="zh-CN" altLang="en-US" dirty="0"/>
              <a:t> </a:t>
            </a:r>
            <a:r>
              <a:rPr lang="en-US" altLang="zh-CN" dirty="0"/>
              <a:t>help</a:t>
            </a:r>
            <a:r>
              <a:rPr lang="zh-CN" altLang="en-US" dirty="0"/>
              <a:t> </a:t>
            </a:r>
            <a:r>
              <a:rPr lang="en-US" altLang="zh-CN" dirty="0"/>
              <a:t>experts</a:t>
            </a:r>
            <a:r>
              <a:rPr lang="zh-CN" altLang="en-US" dirty="0"/>
              <a:t> </a:t>
            </a:r>
            <a:r>
              <a:rPr lang="en-US" altLang="zh-CN" dirty="0"/>
              <a:t>detect</a:t>
            </a:r>
            <a:r>
              <a:rPr lang="zh-CN" altLang="en-US" dirty="0"/>
              <a:t> </a:t>
            </a:r>
            <a:r>
              <a:rPr lang="en-US" altLang="zh-CN" dirty="0"/>
              <a:t>the</a:t>
            </a:r>
            <a:r>
              <a:rPr lang="zh-CN" altLang="en-US" dirty="0"/>
              <a:t> </a:t>
            </a:r>
            <a:r>
              <a:rPr lang="en-US" altLang="zh-CN" dirty="0"/>
              <a:t>butterfly</a:t>
            </a:r>
            <a:r>
              <a:rPr lang="zh-CN" altLang="en-US" dirty="0"/>
              <a:t> </a:t>
            </a:r>
            <a:r>
              <a:rPr lang="en-US" altLang="zh-CN" dirty="0"/>
              <a:t>species.</a:t>
            </a:r>
          </a:p>
          <a:p>
            <a:endParaRPr lang="en-US" altLang="zh-CN" dirty="0"/>
          </a:p>
          <a:p>
            <a:r>
              <a:rPr lang="en-US" altLang="zh-CN" dirty="0"/>
              <a:t>However,</a:t>
            </a:r>
            <a:r>
              <a:rPr lang="zh-CN" altLang="en-US" dirty="0"/>
              <a:t> </a:t>
            </a:r>
            <a:r>
              <a:rPr lang="en-US" altLang="zh-CN" dirty="0"/>
              <a:t>it</a:t>
            </a:r>
            <a:r>
              <a:rPr lang="zh-CN" altLang="en-US" dirty="0"/>
              <a:t> </a:t>
            </a:r>
            <a:r>
              <a:rPr lang="en-US" altLang="zh-CN" dirty="0"/>
              <a:t>can</a:t>
            </a:r>
            <a:r>
              <a:rPr lang="zh-CN" altLang="en-US" dirty="0"/>
              <a:t> </a:t>
            </a:r>
            <a:r>
              <a:rPr lang="en-US" altLang="zh-CN" dirty="0"/>
              <a:t>also</a:t>
            </a:r>
            <a:r>
              <a:rPr lang="zh-CN" altLang="en-US" dirty="0"/>
              <a:t> </a:t>
            </a:r>
            <a:r>
              <a:rPr lang="en-US" altLang="zh-CN" dirty="0"/>
              <a:t>make</a:t>
            </a:r>
            <a:r>
              <a:rPr lang="zh-CN" altLang="en-US" dirty="0"/>
              <a:t> </a:t>
            </a:r>
            <a:r>
              <a:rPr lang="en-US" altLang="zh-CN" dirty="0"/>
              <a:t>errors,</a:t>
            </a:r>
            <a:r>
              <a:rPr lang="zh-CN" altLang="en-US" dirty="0"/>
              <a:t> </a:t>
            </a:r>
            <a:r>
              <a:rPr lang="en-US" altLang="zh-CN" dirty="0"/>
              <a:t>like</a:t>
            </a:r>
            <a:r>
              <a:rPr lang="zh-CN" altLang="en-US" dirty="0"/>
              <a:t> </a:t>
            </a:r>
            <a:r>
              <a:rPr lang="en-US" altLang="zh-CN" dirty="0"/>
              <a:t>recognizing</a:t>
            </a:r>
            <a:r>
              <a:rPr lang="zh-CN" altLang="en-US" dirty="0"/>
              <a:t> </a:t>
            </a:r>
            <a:r>
              <a:rPr lang="en-US" altLang="zh-CN" dirty="0"/>
              <a:t>a</a:t>
            </a:r>
            <a:r>
              <a:rPr lang="zh-CN" altLang="en-US" dirty="0"/>
              <a:t> </a:t>
            </a:r>
            <a:r>
              <a:rPr lang="en-US" altLang="zh-CN" dirty="0"/>
              <a:t>moth</a:t>
            </a:r>
            <a:r>
              <a:rPr lang="zh-CN" altLang="en-US" dirty="0"/>
              <a:t> </a:t>
            </a:r>
            <a:r>
              <a:rPr lang="en-US" altLang="zh-CN" dirty="0"/>
              <a:t>as</a:t>
            </a:r>
            <a:r>
              <a:rPr lang="zh-CN" altLang="en-US" dirty="0"/>
              <a:t> </a:t>
            </a:r>
            <a:r>
              <a:rPr lang="en-US" altLang="zh-CN" dirty="0"/>
              <a:t>a</a:t>
            </a:r>
            <a:r>
              <a:rPr lang="zh-CN" altLang="en-US" dirty="0"/>
              <a:t> </a:t>
            </a:r>
            <a:r>
              <a:rPr lang="en-US" altLang="zh-CN" dirty="0"/>
              <a:t>butterfly</a:t>
            </a:r>
          </a:p>
        </p:txBody>
      </p:sp>
      <p:sp>
        <p:nvSpPr>
          <p:cNvPr id="4" name="Slide Number Placeholder 3"/>
          <p:cNvSpPr>
            <a:spLocks noGrp="1"/>
          </p:cNvSpPr>
          <p:nvPr>
            <p:ph type="sldNum" sz="quarter" idx="5"/>
          </p:nvPr>
        </p:nvSpPr>
        <p:spPr/>
        <p:txBody>
          <a:bodyPr/>
          <a:lstStyle/>
          <a:p>
            <a:fld id="{9EA50EA9-F553-9A44-862D-4F7B5B1A1930}" type="slidenum">
              <a:rPr lang="en-NL" smtClean="0"/>
              <a:t>3</a:t>
            </a:fld>
            <a:endParaRPr lang="en-NL"/>
          </a:p>
        </p:txBody>
      </p:sp>
    </p:spTree>
    <p:extLst>
      <p:ext uri="{BB962C8B-B14F-4D97-AF65-F5344CB8AC3E}">
        <p14:creationId xmlns:p14="http://schemas.microsoft.com/office/powerpoint/2010/main" val="3639495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Due</a:t>
            </a:r>
            <a:r>
              <a:rPr lang="zh-CN" altLang="en-US" dirty="0"/>
              <a:t> </a:t>
            </a:r>
            <a:r>
              <a:rPr lang="en-GB" dirty="0"/>
              <a:t>to the intrinsic opaqueness of </a:t>
            </a:r>
            <a:r>
              <a:rPr lang="en-US" altLang="zh-CN" dirty="0"/>
              <a:t>deep</a:t>
            </a:r>
            <a:r>
              <a:rPr lang="zh-CN" altLang="en-US" dirty="0"/>
              <a:t> </a:t>
            </a:r>
            <a:r>
              <a:rPr lang="en-US" altLang="zh-CN" dirty="0"/>
              <a:t>learning</a:t>
            </a:r>
            <a:r>
              <a:rPr lang="en-GB" dirty="0"/>
              <a:t> systems, automating critical decision making by using AI systems is far from reliable</a:t>
            </a:r>
          </a:p>
          <a:p>
            <a:endParaRPr lang="en-GB" dirty="0"/>
          </a:p>
          <a:p>
            <a:r>
              <a:rPr lang="en-US" altLang="zh-CN" dirty="0"/>
              <a:t>A</a:t>
            </a:r>
            <a:r>
              <a:rPr lang="zh-CN" altLang="en-US" dirty="0"/>
              <a:t> </a:t>
            </a:r>
            <a:r>
              <a:rPr lang="en-US" altLang="zh-CN" dirty="0"/>
              <a:t>lot</a:t>
            </a:r>
            <a:r>
              <a:rPr lang="zh-CN" altLang="en-US" dirty="0"/>
              <a:t> </a:t>
            </a:r>
            <a:r>
              <a:rPr lang="en-US" altLang="zh-CN" dirty="0"/>
              <a:t>of</a:t>
            </a:r>
            <a:r>
              <a:rPr lang="zh-CN" altLang="en-US" dirty="0"/>
              <a:t> </a:t>
            </a:r>
            <a:r>
              <a:rPr lang="en-US" altLang="zh-CN" dirty="0"/>
              <a:t>people</a:t>
            </a:r>
            <a:r>
              <a:rPr lang="zh-CN" altLang="en-US" dirty="0"/>
              <a:t> </a:t>
            </a:r>
            <a:r>
              <a:rPr lang="en-US" altLang="zh-CN" dirty="0"/>
              <a:t>expressed</a:t>
            </a:r>
            <a:r>
              <a:rPr lang="zh-CN" altLang="en-US" dirty="0"/>
              <a:t> </a:t>
            </a:r>
            <a:r>
              <a:rPr lang="en-US" altLang="zh-CN" dirty="0"/>
              <a:t>their</a:t>
            </a:r>
            <a:r>
              <a:rPr lang="zh-CN" altLang="en-US" dirty="0"/>
              <a:t> </a:t>
            </a:r>
            <a:r>
              <a:rPr lang="en-US" altLang="zh-CN" dirty="0"/>
              <a:t>concerns</a:t>
            </a:r>
            <a:r>
              <a:rPr lang="zh-CN" altLang="en-US" dirty="0"/>
              <a:t> </a:t>
            </a:r>
            <a:r>
              <a:rPr lang="en-US" altLang="zh-CN" dirty="0"/>
              <a:t>about</a:t>
            </a:r>
            <a:r>
              <a:rPr lang="zh-CN" altLang="en-US" dirty="0"/>
              <a:t> </a:t>
            </a:r>
            <a:r>
              <a:rPr lang="en-US" altLang="zh-CN" dirty="0"/>
              <a:t>unsupervised</a:t>
            </a:r>
            <a:r>
              <a:rPr lang="zh-CN" altLang="en-US" dirty="0"/>
              <a:t> </a:t>
            </a:r>
            <a:r>
              <a:rPr lang="en-US" altLang="zh-CN" dirty="0"/>
              <a:t>decision</a:t>
            </a:r>
            <a:r>
              <a:rPr lang="zh-CN" altLang="en-US" dirty="0"/>
              <a:t> </a:t>
            </a:r>
            <a:r>
              <a:rPr lang="en-US" altLang="zh-CN" dirty="0"/>
              <a:t>with</a:t>
            </a:r>
            <a:r>
              <a:rPr lang="zh-CN" altLang="en-US" dirty="0"/>
              <a:t> </a:t>
            </a:r>
            <a:r>
              <a:rPr lang="en-US" altLang="zh-CN" dirty="0"/>
              <a:t>AI</a:t>
            </a:r>
            <a:r>
              <a:rPr lang="zh-CN" altLang="en-US" dirty="0"/>
              <a:t> </a:t>
            </a:r>
            <a:r>
              <a:rPr lang="en-US" altLang="zh-CN" dirty="0"/>
              <a:t>systems.</a:t>
            </a:r>
          </a:p>
          <a:p>
            <a:r>
              <a:rPr lang="en-US" altLang="zh-CN" dirty="0"/>
              <a:t>Under</a:t>
            </a:r>
            <a:r>
              <a:rPr lang="zh-CN" altLang="en-US" dirty="0"/>
              <a:t> </a:t>
            </a:r>
            <a:r>
              <a:rPr lang="en-US" altLang="zh-CN" dirty="0"/>
              <a:t>such</a:t>
            </a:r>
            <a:r>
              <a:rPr lang="zh-CN" altLang="en-US" dirty="0"/>
              <a:t> </a:t>
            </a:r>
            <a:r>
              <a:rPr lang="en-US" altLang="zh-CN" dirty="0"/>
              <a:t>circumstances</a:t>
            </a:r>
            <a:r>
              <a:rPr lang="en-GB" dirty="0"/>
              <a:t>, </a:t>
            </a:r>
            <a:r>
              <a:rPr lang="en-US" altLang="zh-CN" dirty="0"/>
              <a:t>AI-assisted</a:t>
            </a:r>
            <a:r>
              <a:rPr lang="zh-CN" altLang="en-US" dirty="0"/>
              <a:t> </a:t>
            </a:r>
            <a:r>
              <a:rPr lang="en-US" altLang="zh-CN" dirty="0"/>
              <a:t>decision</a:t>
            </a:r>
            <a:r>
              <a:rPr lang="zh-CN" altLang="en-US" dirty="0"/>
              <a:t> </a:t>
            </a:r>
            <a:r>
              <a:rPr lang="en-US" altLang="zh-CN" dirty="0"/>
              <a:t>making or human-AI decision making</a:t>
            </a:r>
            <a:r>
              <a:rPr lang="zh-CN" altLang="en-US" dirty="0"/>
              <a:t> </a:t>
            </a:r>
            <a:r>
              <a:rPr lang="en-US" altLang="zh-CN" dirty="0"/>
              <a:t>seems</a:t>
            </a:r>
            <a:r>
              <a:rPr lang="zh-CN" altLang="en-US" dirty="0"/>
              <a:t> </a:t>
            </a:r>
            <a:r>
              <a:rPr lang="en-US" altLang="zh-CN" dirty="0"/>
              <a:t>a</a:t>
            </a:r>
            <a:r>
              <a:rPr lang="zh-CN" altLang="en-US" dirty="0"/>
              <a:t> </a:t>
            </a:r>
            <a:r>
              <a:rPr lang="en-US" altLang="zh-CN" dirty="0"/>
              <a:t>more</a:t>
            </a:r>
            <a:r>
              <a:rPr lang="zh-CN" altLang="en-US" dirty="0"/>
              <a:t> </a:t>
            </a:r>
            <a:r>
              <a:rPr lang="en-US" altLang="zh-CN" dirty="0"/>
              <a:t>promising</a:t>
            </a:r>
            <a:r>
              <a:rPr lang="zh-CN" altLang="en-US" dirty="0"/>
              <a:t> </a:t>
            </a:r>
            <a:r>
              <a:rPr lang="en-US" altLang="zh-CN" dirty="0"/>
              <a:t>alternative</a:t>
            </a:r>
            <a:endParaRPr lang="en-GB" dirty="0"/>
          </a:p>
        </p:txBody>
      </p:sp>
      <p:sp>
        <p:nvSpPr>
          <p:cNvPr id="4" name="Slide Number Placeholder 3"/>
          <p:cNvSpPr>
            <a:spLocks noGrp="1"/>
          </p:cNvSpPr>
          <p:nvPr>
            <p:ph type="sldNum" sz="quarter" idx="5"/>
          </p:nvPr>
        </p:nvSpPr>
        <p:spPr/>
        <p:txBody>
          <a:bodyPr/>
          <a:lstStyle/>
          <a:p>
            <a:fld id="{9EA50EA9-F553-9A44-862D-4F7B5B1A1930}" type="slidenum">
              <a:rPr lang="en-NL" smtClean="0"/>
              <a:t>4</a:t>
            </a:fld>
            <a:endParaRPr lang="en-NL"/>
          </a:p>
        </p:txBody>
      </p:sp>
    </p:spTree>
    <p:extLst>
      <p:ext uri="{BB962C8B-B14F-4D97-AF65-F5344CB8AC3E}">
        <p14:creationId xmlns:p14="http://schemas.microsoft.com/office/powerpoint/2010/main" val="802262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such a collaborative decision making process, explanations </a:t>
            </a:r>
            <a:r>
              <a:rPr lang="en-US" altLang="zh-CN" dirty="0"/>
              <a:t>matters!</a:t>
            </a:r>
            <a:endParaRPr lang="en-GB" dirty="0"/>
          </a:p>
          <a:p>
            <a:endParaRPr lang="en-GB" dirty="0"/>
          </a:p>
          <a:p>
            <a:r>
              <a:rPr lang="en-US" altLang="zh-CN" dirty="0"/>
              <a:t>To</a:t>
            </a:r>
            <a:r>
              <a:rPr lang="zh-CN" altLang="en-US" dirty="0"/>
              <a:t> </a:t>
            </a:r>
            <a:r>
              <a:rPr lang="en-US" altLang="zh-CN" dirty="0"/>
              <a:t>make</a:t>
            </a:r>
            <a:r>
              <a:rPr lang="zh-CN" altLang="en-US" dirty="0"/>
              <a:t> </a:t>
            </a:r>
            <a:r>
              <a:rPr lang="en-US" altLang="zh-CN" dirty="0"/>
              <a:t>informed</a:t>
            </a:r>
            <a:r>
              <a:rPr lang="zh-CN" altLang="en-US" dirty="0"/>
              <a:t> </a:t>
            </a:r>
            <a:r>
              <a:rPr lang="en-US" altLang="zh-CN" dirty="0"/>
              <a:t>decisions,</a:t>
            </a:r>
            <a:r>
              <a:rPr lang="zh-CN" altLang="en-US" dirty="0"/>
              <a:t> </a:t>
            </a:r>
            <a:r>
              <a:rPr lang="en-US" altLang="zh-CN" dirty="0"/>
              <a:t>users</a:t>
            </a:r>
            <a:r>
              <a:rPr lang="zh-CN" altLang="en-US" dirty="0"/>
              <a:t> </a:t>
            </a:r>
            <a:r>
              <a:rPr lang="en-US" altLang="zh-CN" dirty="0"/>
              <a:t>of</a:t>
            </a:r>
            <a:r>
              <a:rPr lang="zh-CN" altLang="en-US" dirty="0"/>
              <a:t> </a:t>
            </a:r>
            <a:r>
              <a:rPr lang="en-US" altLang="zh-CN" dirty="0"/>
              <a:t>the</a:t>
            </a:r>
            <a:r>
              <a:rPr lang="zh-CN" altLang="en-US" dirty="0"/>
              <a:t> </a:t>
            </a:r>
            <a:r>
              <a:rPr lang="en-US" altLang="zh-CN" dirty="0"/>
              <a:t>AI</a:t>
            </a:r>
            <a:r>
              <a:rPr lang="zh-CN" altLang="en-US" dirty="0"/>
              <a:t> </a:t>
            </a:r>
            <a:r>
              <a:rPr lang="en-US" altLang="zh-CN" dirty="0"/>
              <a:t>system</a:t>
            </a:r>
            <a:r>
              <a:rPr lang="zh-CN" altLang="en-US" dirty="0"/>
              <a:t> </a:t>
            </a:r>
            <a:r>
              <a:rPr lang="en-US" altLang="zh-CN" dirty="0"/>
              <a:t>need</a:t>
            </a:r>
            <a:r>
              <a:rPr lang="zh-CN" altLang="en-US" dirty="0"/>
              <a:t> </a:t>
            </a:r>
            <a:r>
              <a:rPr lang="en-US" altLang="zh-CN" dirty="0"/>
              <a:t>to</a:t>
            </a:r>
            <a:r>
              <a:rPr lang="zh-CN" altLang="en-US" dirty="0"/>
              <a:t> </a:t>
            </a:r>
            <a:r>
              <a:rPr lang="en-US" altLang="zh-CN" dirty="0"/>
              <a:t>determine</a:t>
            </a:r>
            <a:r>
              <a:rPr lang="zh-CN" altLang="en-US" dirty="0"/>
              <a:t> </a:t>
            </a:r>
            <a:r>
              <a:rPr lang="en-US" altLang="zh-CN" dirty="0"/>
              <a:t>whether</a:t>
            </a:r>
            <a:r>
              <a:rPr lang="zh-CN" altLang="en-US" dirty="0"/>
              <a:t> </a:t>
            </a:r>
            <a:r>
              <a:rPr lang="en-US" altLang="zh-CN" dirty="0"/>
              <a:t>the</a:t>
            </a:r>
            <a:r>
              <a:rPr lang="zh-CN" altLang="en-US" dirty="0"/>
              <a:t> </a:t>
            </a:r>
            <a:r>
              <a:rPr lang="en-US" altLang="zh-CN" dirty="0"/>
              <a:t>AI</a:t>
            </a:r>
            <a:r>
              <a:rPr lang="zh-CN" altLang="en-US" dirty="0"/>
              <a:t> </a:t>
            </a:r>
            <a:r>
              <a:rPr lang="en-US" altLang="zh-CN" dirty="0"/>
              <a:t>advice</a:t>
            </a:r>
            <a:r>
              <a:rPr lang="zh-CN" altLang="en-US" dirty="0"/>
              <a:t> </a:t>
            </a:r>
            <a:r>
              <a:rPr lang="en-US" altLang="zh-CN" dirty="0"/>
              <a:t>is</a:t>
            </a:r>
            <a:r>
              <a:rPr lang="zh-CN" altLang="en-US" dirty="0"/>
              <a:t> </a:t>
            </a:r>
            <a:r>
              <a:rPr lang="en-US" altLang="zh-CN" dirty="0"/>
              <a:t>trustworthy.</a:t>
            </a:r>
          </a:p>
          <a:p>
            <a:r>
              <a:rPr lang="en-US" altLang="zh-CN" dirty="0"/>
              <a:t>And</a:t>
            </a:r>
            <a:r>
              <a:rPr lang="zh-CN" altLang="en-US" dirty="0"/>
              <a:t> </a:t>
            </a:r>
            <a:r>
              <a:rPr lang="en-US" altLang="zh-CN" dirty="0"/>
              <a:t>further,</a:t>
            </a:r>
            <a:r>
              <a:rPr lang="zh-CN" altLang="en-US" dirty="0"/>
              <a:t> </a:t>
            </a:r>
            <a:r>
              <a:rPr lang="en-US" altLang="zh-CN" dirty="0"/>
              <a:t>they</a:t>
            </a:r>
            <a:r>
              <a:rPr lang="zh-CN" altLang="en-US" dirty="0"/>
              <a:t> </a:t>
            </a:r>
            <a:r>
              <a:rPr lang="en-US" altLang="zh-CN" dirty="0"/>
              <a:t>need</a:t>
            </a:r>
            <a:r>
              <a:rPr lang="zh-CN" altLang="en-US" dirty="0"/>
              <a:t> </a:t>
            </a:r>
            <a:r>
              <a:rPr lang="en-US" altLang="zh-CN" dirty="0"/>
              <a:t>to</a:t>
            </a:r>
            <a:r>
              <a:rPr lang="zh-CN" altLang="en-US" dirty="0"/>
              <a:t> </a:t>
            </a:r>
            <a:r>
              <a:rPr lang="en-US" altLang="zh-CN" dirty="0"/>
              <a:t>calibrate</a:t>
            </a:r>
            <a:r>
              <a:rPr lang="zh-CN" altLang="en-US" dirty="0"/>
              <a:t> </a:t>
            </a:r>
            <a:r>
              <a:rPr lang="en-US" altLang="zh-CN" dirty="0"/>
              <a:t>trust</a:t>
            </a:r>
            <a:r>
              <a:rPr lang="zh-CN" altLang="en-US" dirty="0"/>
              <a:t> </a:t>
            </a:r>
            <a:r>
              <a:rPr lang="en-US" altLang="zh-CN" dirty="0"/>
              <a:t>and</a:t>
            </a:r>
            <a:r>
              <a:rPr lang="zh-CN" altLang="en-US" dirty="0"/>
              <a:t> </a:t>
            </a:r>
            <a:r>
              <a:rPr lang="en-US" altLang="zh-CN" dirty="0"/>
              <a:t>appropriate</a:t>
            </a:r>
            <a:r>
              <a:rPr lang="zh-CN" altLang="en-US" dirty="0"/>
              <a:t> </a:t>
            </a:r>
            <a:r>
              <a:rPr lang="en-US" altLang="zh-CN" dirty="0"/>
              <a:t>rely</a:t>
            </a:r>
            <a:r>
              <a:rPr lang="zh-CN" altLang="en-US" dirty="0"/>
              <a:t> </a:t>
            </a:r>
            <a:r>
              <a:rPr lang="en-US" altLang="zh-CN" dirty="0"/>
              <a:t>on</a:t>
            </a:r>
            <a:r>
              <a:rPr lang="zh-CN" altLang="en-US" dirty="0"/>
              <a:t> </a:t>
            </a:r>
            <a:r>
              <a:rPr lang="en-US" altLang="zh-CN" dirty="0"/>
              <a:t>the</a:t>
            </a:r>
            <a:r>
              <a:rPr lang="zh-CN" altLang="en-US" dirty="0"/>
              <a:t> </a:t>
            </a:r>
            <a:r>
              <a:rPr lang="en-US" altLang="zh-CN" dirty="0"/>
              <a:t>AI</a:t>
            </a:r>
            <a:r>
              <a:rPr lang="zh-CN" altLang="en-US" dirty="0"/>
              <a:t> </a:t>
            </a:r>
            <a:r>
              <a:rPr lang="en-US" altLang="zh-CN" dirty="0"/>
              <a:t>systems.</a:t>
            </a:r>
            <a:endParaRPr lang="en-GB" dirty="0"/>
          </a:p>
          <a:p>
            <a:endParaRPr lang="en-GB" dirty="0"/>
          </a:p>
          <a:p>
            <a:r>
              <a:rPr lang="en-US" altLang="zh-CN" dirty="0"/>
              <a:t>Thus,</a:t>
            </a:r>
            <a:r>
              <a:rPr lang="zh-CN" altLang="en-US" dirty="0"/>
              <a:t> </a:t>
            </a:r>
            <a:r>
              <a:rPr lang="en-US" altLang="zh-CN" dirty="0"/>
              <a:t>explanations</a:t>
            </a:r>
            <a:r>
              <a:rPr lang="zh-CN" altLang="en-US" dirty="0"/>
              <a:t> </a:t>
            </a:r>
            <a:r>
              <a:rPr lang="en-GB" dirty="0"/>
              <a:t>are incorporated to increase intelligibility and ensure that decision makers can make informed decisions</a:t>
            </a:r>
          </a:p>
          <a:p>
            <a:r>
              <a:rPr lang="en-US" altLang="zh-CN" dirty="0"/>
              <a:t>For</a:t>
            </a:r>
            <a:r>
              <a:rPr lang="zh-CN" altLang="en-US" dirty="0"/>
              <a:t> </a:t>
            </a:r>
            <a:r>
              <a:rPr lang="en-US" altLang="zh-CN" dirty="0"/>
              <a:t>example,</a:t>
            </a:r>
            <a:r>
              <a:rPr lang="zh-CN" altLang="en-US" dirty="0"/>
              <a:t> </a:t>
            </a:r>
            <a:r>
              <a:rPr lang="en-US" altLang="zh-CN" dirty="0"/>
              <a:t>researchers</a:t>
            </a:r>
            <a:r>
              <a:rPr lang="zh-CN" altLang="en-US" dirty="0"/>
              <a:t> </a:t>
            </a:r>
            <a:r>
              <a:rPr lang="en-US" altLang="zh-CN" dirty="0"/>
              <a:t>have</a:t>
            </a:r>
            <a:r>
              <a:rPr lang="zh-CN" altLang="en-US" dirty="0"/>
              <a:t> </a:t>
            </a:r>
            <a:r>
              <a:rPr lang="en-US" altLang="zh-CN" dirty="0"/>
              <a:t>proposed</a:t>
            </a:r>
            <a:r>
              <a:rPr lang="zh-CN" altLang="en-US" dirty="0"/>
              <a:t> </a:t>
            </a:r>
            <a:r>
              <a:rPr lang="en-US" altLang="zh-CN" dirty="0"/>
              <a:t>different</a:t>
            </a:r>
            <a:r>
              <a:rPr lang="zh-CN" altLang="en-US" dirty="0"/>
              <a:t> </a:t>
            </a:r>
            <a:r>
              <a:rPr lang="en-US" altLang="zh-CN" dirty="0"/>
              <a:t>post-hoc</a:t>
            </a:r>
            <a:r>
              <a:rPr lang="zh-CN" altLang="en-US" dirty="0"/>
              <a:t> </a:t>
            </a:r>
            <a:r>
              <a:rPr lang="en-US" altLang="zh-CN" dirty="0"/>
              <a:t>XAI</a:t>
            </a:r>
            <a:r>
              <a:rPr lang="zh-CN" altLang="en-US" dirty="0"/>
              <a:t> </a:t>
            </a:r>
            <a:r>
              <a:rPr lang="en-US" altLang="zh-CN" dirty="0"/>
              <a:t>methods</a:t>
            </a:r>
            <a:r>
              <a:rPr lang="zh-CN" altLang="en-US" dirty="0"/>
              <a:t> </a:t>
            </a:r>
            <a:r>
              <a:rPr lang="en-US" altLang="zh-CN" dirty="0"/>
              <a:t>to</a:t>
            </a:r>
            <a:r>
              <a:rPr lang="zh-CN" altLang="en-US" dirty="0"/>
              <a:t> </a:t>
            </a:r>
            <a:r>
              <a:rPr lang="en-US" altLang="zh-CN" dirty="0"/>
              <a:t>help</a:t>
            </a:r>
            <a:r>
              <a:rPr lang="zh-CN" altLang="en-US" dirty="0"/>
              <a:t> </a:t>
            </a:r>
            <a:r>
              <a:rPr lang="en-US" altLang="zh-CN" dirty="0"/>
              <a:t>explain</a:t>
            </a:r>
            <a:r>
              <a:rPr lang="zh-CN" altLang="en-US" dirty="0"/>
              <a:t> </a:t>
            </a:r>
            <a:r>
              <a:rPr lang="en-US" altLang="zh-CN" dirty="0"/>
              <a:t>AI</a:t>
            </a:r>
            <a:r>
              <a:rPr lang="zh-CN" altLang="en-US" dirty="0"/>
              <a:t> </a:t>
            </a:r>
            <a:r>
              <a:rPr lang="en-US" altLang="zh-CN" dirty="0"/>
              <a:t>predictions</a:t>
            </a:r>
            <a:r>
              <a:rPr lang="zh-CN" altLang="en-US" dirty="0"/>
              <a:t> </a:t>
            </a:r>
            <a:r>
              <a:rPr lang="en-US" altLang="zh-CN" dirty="0"/>
              <a:t>from</a:t>
            </a:r>
            <a:r>
              <a:rPr lang="zh-CN" altLang="en-US" dirty="0"/>
              <a:t> </a:t>
            </a:r>
            <a:r>
              <a:rPr lang="en-US" altLang="zh-CN" dirty="0"/>
              <a:t>different</a:t>
            </a:r>
            <a:r>
              <a:rPr lang="zh-CN" altLang="en-US" dirty="0"/>
              <a:t> </a:t>
            </a:r>
            <a:r>
              <a:rPr lang="en-US" altLang="zh-CN" dirty="0"/>
              <a:t>angles,</a:t>
            </a:r>
            <a:r>
              <a:rPr lang="zh-CN" altLang="en-US" dirty="0"/>
              <a:t> </a:t>
            </a:r>
            <a:r>
              <a:rPr lang="en-US" altLang="zh-CN" dirty="0"/>
              <a:t>which</a:t>
            </a:r>
            <a:r>
              <a:rPr lang="zh-CN" altLang="en-US" dirty="0"/>
              <a:t> </a:t>
            </a:r>
            <a:r>
              <a:rPr lang="en-US" altLang="zh-CN" dirty="0"/>
              <a:t>also</a:t>
            </a:r>
            <a:r>
              <a:rPr lang="zh-CN" altLang="en-US" dirty="0"/>
              <a:t> </a:t>
            </a:r>
            <a:r>
              <a:rPr lang="en-US" altLang="zh-CN" dirty="0"/>
              <a:t>satisfy</a:t>
            </a:r>
            <a:r>
              <a:rPr lang="zh-CN" altLang="en-US" dirty="0"/>
              <a:t> </a:t>
            </a:r>
            <a:r>
              <a:rPr lang="en-US" altLang="zh-CN" dirty="0"/>
              <a:t>different</a:t>
            </a:r>
            <a:r>
              <a:rPr lang="zh-CN" altLang="en-US" dirty="0"/>
              <a:t> </a:t>
            </a:r>
            <a:r>
              <a:rPr lang="en-US" altLang="zh-CN" dirty="0"/>
              <a:t>user</a:t>
            </a:r>
            <a:r>
              <a:rPr lang="zh-CN" altLang="en-US" dirty="0"/>
              <a:t> </a:t>
            </a:r>
            <a:r>
              <a:rPr lang="en-US" altLang="zh-CN" dirty="0"/>
              <a:t>information</a:t>
            </a:r>
            <a:r>
              <a:rPr lang="zh-CN" altLang="en-US" dirty="0"/>
              <a:t> </a:t>
            </a:r>
            <a:r>
              <a:rPr lang="en-US" altLang="zh-CN" dirty="0"/>
              <a:t>needs.</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EA50EA9-F553-9A44-862D-4F7B5B1A1930}" type="slidenum">
              <a:rPr lang="en-NL" smtClean="0"/>
              <a:t>5</a:t>
            </a:fld>
            <a:endParaRPr lang="en-NL"/>
          </a:p>
        </p:txBody>
      </p:sp>
    </p:spTree>
    <p:extLst>
      <p:ext uri="{BB962C8B-B14F-4D97-AF65-F5344CB8AC3E}">
        <p14:creationId xmlns:p14="http://schemas.microsoft.com/office/powerpoint/2010/main" val="2818505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a:t>
            </a:r>
            <a:r>
              <a:rPr lang="zh-CN" altLang="en-US" dirty="0"/>
              <a:t> </a:t>
            </a:r>
            <a:r>
              <a:rPr lang="en-US" altLang="zh-CN" dirty="0"/>
              <a:t>example,</a:t>
            </a:r>
            <a:r>
              <a:rPr lang="zh-CN" altLang="en-US" dirty="0"/>
              <a:t> </a:t>
            </a:r>
            <a:r>
              <a:rPr lang="en-US" altLang="zh-CN" dirty="0"/>
              <a:t>to</a:t>
            </a:r>
            <a:r>
              <a:rPr lang="zh-CN" altLang="en-US" dirty="0"/>
              <a:t> </a:t>
            </a:r>
            <a:r>
              <a:rPr lang="en-US" altLang="zh-CN" dirty="0"/>
              <a:t>understand</a:t>
            </a:r>
            <a:r>
              <a:rPr lang="zh-CN" altLang="en-US" dirty="0"/>
              <a:t> </a:t>
            </a:r>
            <a:r>
              <a:rPr lang="en-US" altLang="zh-CN" dirty="0"/>
              <a:t>how</a:t>
            </a:r>
            <a:r>
              <a:rPr lang="zh-CN" altLang="en-US" dirty="0"/>
              <a:t> </a:t>
            </a:r>
            <a:r>
              <a:rPr lang="en-US" altLang="zh-CN" dirty="0"/>
              <a:t>AI</a:t>
            </a:r>
            <a:r>
              <a:rPr lang="zh-CN" altLang="en-US" dirty="0"/>
              <a:t> </a:t>
            </a:r>
            <a:r>
              <a:rPr lang="en-US" altLang="zh-CN" dirty="0"/>
              <a:t>systems</a:t>
            </a:r>
            <a:r>
              <a:rPr lang="zh-CN" altLang="en-US" dirty="0"/>
              <a:t> </a:t>
            </a:r>
            <a:r>
              <a:rPr lang="en-US" altLang="zh-CN" dirty="0"/>
              <a:t>reach</a:t>
            </a:r>
            <a:r>
              <a:rPr lang="zh-CN" altLang="en-US" dirty="0"/>
              <a:t> </a:t>
            </a:r>
            <a:r>
              <a:rPr lang="en-US" altLang="zh-CN" dirty="0"/>
              <a:t>a</a:t>
            </a:r>
            <a:r>
              <a:rPr lang="zh-CN" altLang="en-US" dirty="0"/>
              <a:t> </a:t>
            </a:r>
            <a:r>
              <a:rPr lang="en-US" altLang="zh-CN" dirty="0"/>
              <a:t>specific</a:t>
            </a:r>
            <a:r>
              <a:rPr lang="zh-CN" altLang="en-US" dirty="0"/>
              <a:t> </a:t>
            </a:r>
            <a:r>
              <a:rPr lang="en-US" altLang="zh-CN" dirty="0"/>
              <a:t>decision,</a:t>
            </a:r>
            <a:r>
              <a:rPr lang="zh-CN" altLang="en-US" dirty="0"/>
              <a:t> </a:t>
            </a:r>
            <a:r>
              <a:rPr lang="en-US" altLang="zh-CN" dirty="0"/>
              <a:t>we</a:t>
            </a:r>
            <a:r>
              <a:rPr lang="zh-CN" altLang="en-US" dirty="0"/>
              <a:t> </a:t>
            </a:r>
            <a:r>
              <a:rPr lang="en-US" altLang="zh-CN" dirty="0"/>
              <a:t>may</a:t>
            </a:r>
            <a:r>
              <a:rPr lang="zh-CN" altLang="en-US" dirty="0"/>
              <a:t> </a:t>
            </a:r>
            <a:r>
              <a:rPr lang="en-US" altLang="zh-CN" dirty="0"/>
              <a:t>need</a:t>
            </a:r>
            <a:r>
              <a:rPr lang="zh-CN" altLang="en-US" dirty="0"/>
              <a:t> </a:t>
            </a:r>
            <a:r>
              <a:rPr lang="en-US" altLang="zh-CN" dirty="0"/>
              <a:t>to</a:t>
            </a:r>
            <a:r>
              <a:rPr lang="zh-CN" altLang="en-US" dirty="0"/>
              <a:t> </a:t>
            </a:r>
            <a:r>
              <a:rPr lang="en-US" altLang="zh-CN" dirty="0"/>
              <a:t>understand</a:t>
            </a:r>
            <a:r>
              <a:rPr lang="zh-CN" altLang="en-US" dirty="0"/>
              <a:t> </a:t>
            </a:r>
            <a:r>
              <a:rPr lang="en-US" altLang="zh-CN" dirty="0"/>
              <a:t>the</a:t>
            </a:r>
            <a:r>
              <a:rPr lang="zh-CN" altLang="en-US" dirty="0"/>
              <a:t> </a:t>
            </a:r>
            <a:r>
              <a:rPr lang="en-US" altLang="zh-CN" dirty="0"/>
              <a:t>importance</a:t>
            </a:r>
            <a:r>
              <a:rPr lang="zh-CN" altLang="en-US" dirty="0"/>
              <a:t> </a:t>
            </a:r>
            <a:r>
              <a:rPr lang="en-US" altLang="zh-CN" dirty="0"/>
              <a:t>of</a:t>
            </a:r>
            <a:r>
              <a:rPr lang="zh-CN" altLang="en-US" dirty="0"/>
              <a:t> </a:t>
            </a:r>
            <a:r>
              <a:rPr lang="en-US" altLang="zh-CN" dirty="0"/>
              <a:t>input</a:t>
            </a:r>
            <a:r>
              <a:rPr lang="zh-CN" altLang="en-US" dirty="0"/>
              <a:t> </a:t>
            </a:r>
            <a:r>
              <a:rPr lang="en-US" altLang="zh-CN" dirty="0"/>
              <a:t>features.</a:t>
            </a:r>
          </a:p>
          <a:p>
            <a:r>
              <a:rPr lang="en-US" altLang="zh-CN" dirty="0"/>
              <a:t>To</a:t>
            </a:r>
            <a:r>
              <a:rPr lang="zh-CN" altLang="en-US" dirty="0"/>
              <a:t> </a:t>
            </a:r>
            <a:r>
              <a:rPr lang="en-US" altLang="zh-CN" dirty="0"/>
              <a:t>provide</a:t>
            </a:r>
            <a:r>
              <a:rPr lang="zh-CN" altLang="en-US" dirty="0"/>
              <a:t> </a:t>
            </a:r>
            <a:r>
              <a:rPr lang="en-US" altLang="zh-CN" dirty="0"/>
              <a:t>actionable</a:t>
            </a:r>
            <a:r>
              <a:rPr lang="zh-CN" altLang="en-US" dirty="0"/>
              <a:t> </a:t>
            </a:r>
            <a:r>
              <a:rPr lang="en-US" altLang="zh-CN" dirty="0"/>
              <a:t>suggestions,</a:t>
            </a:r>
            <a:r>
              <a:rPr lang="zh-CN" altLang="en-US" dirty="0"/>
              <a:t> </a:t>
            </a:r>
            <a:r>
              <a:rPr lang="en-US" altLang="zh-CN" dirty="0"/>
              <a:t>we</a:t>
            </a:r>
            <a:r>
              <a:rPr lang="zh-CN" altLang="en-US" dirty="0"/>
              <a:t> </a:t>
            </a:r>
            <a:r>
              <a:rPr lang="en-US" altLang="zh-CN" dirty="0"/>
              <a:t>may</a:t>
            </a:r>
            <a:r>
              <a:rPr lang="zh-CN" altLang="en-US" dirty="0"/>
              <a:t> </a:t>
            </a:r>
            <a:r>
              <a:rPr lang="en-US" altLang="zh-CN" dirty="0"/>
              <a:t>need</a:t>
            </a:r>
            <a:r>
              <a:rPr lang="zh-CN" altLang="en-US" dirty="0"/>
              <a:t> </a:t>
            </a:r>
            <a:r>
              <a:rPr lang="en-US" altLang="zh-CN" dirty="0"/>
              <a:t>counterfactual</a:t>
            </a:r>
            <a:r>
              <a:rPr lang="zh-CN" altLang="en-US" dirty="0"/>
              <a:t> </a:t>
            </a:r>
            <a:r>
              <a:rPr lang="en-US" altLang="zh-CN" dirty="0"/>
              <a:t>explanations</a:t>
            </a:r>
          </a:p>
          <a:p>
            <a:r>
              <a:rPr lang="en-US" altLang="zh-CN" dirty="0"/>
              <a:t>To</a:t>
            </a:r>
            <a:r>
              <a:rPr lang="zh-CN" altLang="en-US" dirty="0"/>
              <a:t> </a:t>
            </a:r>
            <a:r>
              <a:rPr lang="en-US" altLang="zh-CN" dirty="0"/>
              <a:t>develop</a:t>
            </a:r>
            <a:r>
              <a:rPr lang="zh-CN" altLang="en-US" dirty="0"/>
              <a:t> </a:t>
            </a:r>
            <a:r>
              <a:rPr lang="en-US" altLang="zh-CN" dirty="0"/>
              <a:t>a</a:t>
            </a:r>
            <a:r>
              <a:rPr lang="zh-CN" altLang="en-US" dirty="0"/>
              <a:t> </a:t>
            </a:r>
            <a:r>
              <a:rPr lang="en-US" altLang="zh-CN" dirty="0"/>
              <a:t>global</a:t>
            </a:r>
            <a:r>
              <a:rPr lang="zh-CN" altLang="en-US" dirty="0"/>
              <a:t> </a:t>
            </a:r>
            <a:r>
              <a:rPr lang="en-US" altLang="zh-CN" dirty="0"/>
              <a:t>understanding</a:t>
            </a:r>
            <a:r>
              <a:rPr lang="zh-CN" altLang="en-US" dirty="0"/>
              <a:t> </a:t>
            </a:r>
            <a:r>
              <a:rPr lang="en-US" altLang="zh-CN" dirty="0"/>
              <a:t>of</a:t>
            </a:r>
            <a:r>
              <a:rPr lang="zh-CN" altLang="en-US" dirty="0"/>
              <a:t> </a:t>
            </a:r>
            <a:r>
              <a:rPr lang="en-US" altLang="zh-CN" dirty="0"/>
              <a:t>the</a:t>
            </a:r>
            <a:r>
              <a:rPr lang="zh-CN" altLang="en-US" dirty="0"/>
              <a:t> </a:t>
            </a:r>
            <a:r>
              <a:rPr lang="en-US" altLang="zh-CN" dirty="0"/>
              <a:t>impact</a:t>
            </a:r>
            <a:r>
              <a:rPr lang="zh-CN" altLang="en-US" dirty="0"/>
              <a:t> </a:t>
            </a:r>
            <a:r>
              <a:rPr lang="en-US" altLang="zh-CN" dirty="0"/>
              <a:t>of</a:t>
            </a:r>
            <a:r>
              <a:rPr lang="zh-CN" altLang="en-US" dirty="0"/>
              <a:t> </a:t>
            </a:r>
            <a:r>
              <a:rPr lang="en-US" altLang="zh-CN" dirty="0"/>
              <a:t>data,</a:t>
            </a:r>
            <a:r>
              <a:rPr lang="zh-CN" altLang="en-US" dirty="0"/>
              <a:t> </a:t>
            </a:r>
            <a:r>
              <a:rPr lang="en-US" altLang="zh-CN" dirty="0"/>
              <a:t>we</a:t>
            </a:r>
            <a:r>
              <a:rPr lang="zh-CN" altLang="en-US" dirty="0"/>
              <a:t> </a:t>
            </a:r>
            <a:r>
              <a:rPr lang="en-US" altLang="zh-CN" dirty="0"/>
              <a:t>may</a:t>
            </a:r>
            <a:r>
              <a:rPr lang="zh-CN" altLang="en-US" dirty="0"/>
              <a:t> </a:t>
            </a:r>
            <a:r>
              <a:rPr lang="en-US" altLang="zh-CN" dirty="0"/>
              <a:t>need</a:t>
            </a:r>
            <a:r>
              <a:rPr lang="zh-CN" altLang="en-US" dirty="0"/>
              <a:t> </a:t>
            </a:r>
            <a:r>
              <a:rPr lang="en-US" altLang="zh-CN" dirty="0"/>
              <a:t>some</a:t>
            </a:r>
            <a:r>
              <a:rPr lang="zh-CN" altLang="en-US" dirty="0"/>
              <a:t> </a:t>
            </a:r>
            <a:r>
              <a:rPr lang="en-US" altLang="zh-CN" dirty="0"/>
              <a:t>global</a:t>
            </a:r>
            <a:r>
              <a:rPr lang="zh-CN" altLang="en-US" dirty="0"/>
              <a:t> </a:t>
            </a:r>
            <a:r>
              <a:rPr lang="en-US" altLang="zh-CN" dirty="0"/>
              <a:t>explanations</a:t>
            </a:r>
            <a:r>
              <a:rPr lang="zh-CN" altLang="en-US" dirty="0"/>
              <a:t> </a:t>
            </a:r>
            <a:r>
              <a:rPr lang="en-US" altLang="zh-CN" dirty="0"/>
              <a:t>like</a:t>
            </a:r>
            <a:r>
              <a:rPr lang="zh-CN" altLang="en-US" dirty="0"/>
              <a:t> </a:t>
            </a:r>
            <a:r>
              <a:rPr lang="en-US" altLang="zh-CN" dirty="0"/>
              <a:t>data</a:t>
            </a:r>
            <a:r>
              <a:rPr lang="zh-CN" altLang="en-US" dirty="0"/>
              <a:t> </a:t>
            </a:r>
            <a:r>
              <a:rPr lang="en-US" altLang="zh-CN" dirty="0"/>
              <a:t>distribution.</a:t>
            </a:r>
            <a:endParaRPr lang="en-NL" dirty="0"/>
          </a:p>
        </p:txBody>
      </p:sp>
      <p:sp>
        <p:nvSpPr>
          <p:cNvPr id="4" name="Slide Number Placeholder 3"/>
          <p:cNvSpPr>
            <a:spLocks noGrp="1"/>
          </p:cNvSpPr>
          <p:nvPr>
            <p:ph type="sldNum" sz="quarter" idx="5"/>
          </p:nvPr>
        </p:nvSpPr>
        <p:spPr/>
        <p:txBody>
          <a:bodyPr/>
          <a:lstStyle/>
          <a:p>
            <a:fld id="{9EA50EA9-F553-9A44-862D-4F7B5B1A1930}" type="slidenum">
              <a:rPr lang="en-NL" smtClean="0"/>
              <a:t>6</a:t>
            </a:fld>
            <a:endParaRPr lang="en-NL"/>
          </a:p>
        </p:txBody>
      </p:sp>
    </p:spTree>
    <p:extLst>
      <p:ext uri="{BB962C8B-B14F-4D97-AF65-F5344CB8AC3E}">
        <p14:creationId xmlns:p14="http://schemas.microsoft.com/office/powerpoint/2010/main" val="2143675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Instead of selecting a single specific explanation, an XAI dashboard enables users to explore their information needs by explanations on demand. </a:t>
            </a:r>
          </a:p>
          <a:p>
            <a:r>
              <a:rPr lang="en-US" altLang="zh-CN" dirty="0"/>
              <a:t>In</a:t>
            </a:r>
            <a:r>
              <a:rPr lang="zh-CN" altLang="en-US" dirty="0"/>
              <a:t> </a:t>
            </a:r>
            <a:r>
              <a:rPr lang="en-US" altLang="zh-CN" dirty="0"/>
              <a:t>other</a:t>
            </a:r>
            <a:r>
              <a:rPr lang="zh-CN" altLang="en-US" dirty="0"/>
              <a:t> </a:t>
            </a:r>
            <a:r>
              <a:rPr lang="en-US" altLang="zh-CN" dirty="0"/>
              <a:t>words,</a:t>
            </a:r>
            <a:r>
              <a:rPr lang="zh-CN" altLang="en-US" dirty="0"/>
              <a:t> </a:t>
            </a:r>
            <a:r>
              <a:rPr lang="en-US" altLang="zh-CN" dirty="0"/>
              <a:t>you</a:t>
            </a:r>
            <a:r>
              <a:rPr lang="zh-CN" altLang="en-US" dirty="0"/>
              <a:t> </a:t>
            </a:r>
            <a:r>
              <a:rPr lang="en-US" altLang="zh-CN" dirty="0"/>
              <a:t>can</a:t>
            </a:r>
            <a:r>
              <a:rPr lang="zh-CN" altLang="en-US" dirty="0"/>
              <a:t> </a:t>
            </a:r>
            <a:r>
              <a:rPr lang="en-US" altLang="zh-CN" dirty="0"/>
              <a:t>get</a:t>
            </a:r>
            <a:r>
              <a:rPr lang="zh-CN" altLang="en-US" dirty="0"/>
              <a:t> </a:t>
            </a:r>
            <a:r>
              <a:rPr lang="en-US" altLang="zh-CN" dirty="0"/>
              <a:t>any</a:t>
            </a:r>
            <a:r>
              <a:rPr lang="zh-CN" altLang="en-US" dirty="0"/>
              <a:t> </a:t>
            </a:r>
            <a:r>
              <a:rPr lang="en-US" altLang="zh-CN" dirty="0"/>
              <a:t>explanations</a:t>
            </a:r>
            <a:r>
              <a:rPr lang="zh-CN" altLang="en-US" dirty="0"/>
              <a:t> </a:t>
            </a:r>
            <a:r>
              <a:rPr lang="en-US" altLang="zh-CN" dirty="0"/>
              <a:t>available</a:t>
            </a:r>
            <a:r>
              <a:rPr lang="zh-CN" altLang="en-US" dirty="0"/>
              <a:t> </a:t>
            </a:r>
            <a:r>
              <a:rPr lang="en-US" altLang="zh-CN" dirty="0"/>
              <a:t>and</a:t>
            </a:r>
            <a:r>
              <a:rPr lang="zh-CN" altLang="en-US" dirty="0"/>
              <a:t> </a:t>
            </a:r>
            <a:r>
              <a:rPr lang="en-US" altLang="zh-CN" dirty="0"/>
              <a:t>explore</a:t>
            </a:r>
            <a:r>
              <a:rPr lang="zh-CN" altLang="en-US" dirty="0"/>
              <a:t> </a:t>
            </a:r>
            <a:r>
              <a:rPr lang="en-US" altLang="zh-CN" dirty="0"/>
              <a:t>them</a:t>
            </a:r>
            <a:r>
              <a:rPr lang="zh-CN" altLang="en-US" dirty="0"/>
              <a:t> </a:t>
            </a:r>
            <a:r>
              <a:rPr lang="en-US" altLang="zh-CN" dirty="0"/>
              <a:t>as</a:t>
            </a:r>
            <a:r>
              <a:rPr lang="zh-CN" altLang="en-US" dirty="0"/>
              <a:t> </a:t>
            </a:r>
            <a:r>
              <a:rPr lang="en-US" altLang="zh-CN" dirty="0"/>
              <a:t>you</a:t>
            </a:r>
            <a:r>
              <a:rPr lang="zh-CN" altLang="en-US" dirty="0"/>
              <a:t> </a:t>
            </a:r>
            <a:r>
              <a:rPr lang="en-US" altLang="zh-CN" dirty="0"/>
              <a:t>wish.</a:t>
            </a:r>
            <a:endParaRPr lang="en-GB" dirty="0"/>
          </a:p>
          <a:p>
            <a:r>
              <a:rPr lang="en-GB" dirty="0"/>
              <a:t>Such an interactive interface </a:t>
            </a:r>
            <a:r>
              <a:rPr lang="en-US" altLang="zh-CN" dirty="0"/>
              <a:t>brings</a:t>
            </a:r>
            <a:r>
              <a:rPr lang="zh-CN" altLang="en-US" dirty="0"/>
              <a:t> </a:t>
            </a:r>
            <a:r>
              <a:rPr lang="en-US" altLang="zh-CN" dirty="0"/>
              <a:t>both</a:t>
            </a:r>
            <a:r>
              <a:rPr lang="zh-CN" altLang="en-US" dirty="0"/>
              <a:t> </a:t>
            </a:r>
            <a:r>
              <a:rPr lang="en-US" altLang="zh-CN" dirty="0"/>
              <a:t>simplicity</a:t>
            </a:r>
            <a:r>
              <a:rPr lang="zh-CN" altLang="en-US" dirty="0"/>
              <a:t> </a:t>
            </a:r>
            <a:r>
              <a:rPr lang="en-US" altLang="zh-CN" dirty="0"/>
              <a:t>and</a:t>
            </a:r>
            <a:r>
              <a:rPr lang="zh-CN" altLang="en-US" dirty="0"/>
              <a:t> </a:t>
            </a:r>
            <a:r>
              <a:rPr lang="en-US" altLang="zh-CN" dirty="0"/>
              <a:t>completeness,</a:t>
            </a:r>
            <a:r>
              <a:rPr lang="zh-CN" altLang="en-US" dirty="0"/>
              <a:t> </a:t>
            </a:r>
            <a:r>
              <a:rPr lang="en-US" altLang="zh-CN" dirty="0"/>
              <a:t>and</a:t>
            </a:r>
            <a:r>
              <a:rPr lang="zh-CN" altLang="en-US" dirty="0"/>
              <a:t> </a:t>
            </a:r>
            <a:r>
              <a:rPr lang="en-US" altLang="zh-CN" dirty="0"/>
              <a:t>has</a:t>
            </a:r>
            <a:r>
              <a:rPr lang="zh-CN" altLang="en-US" dirty="0"/>
              <a:t> </a:t>
            </a:r>
            <a:r>
              <a:rPr lang="en-US" altLang="zh-CN" dirty="0"/>
              <a:t>been</a:t>
            </a:r>
            <a:r>
              <a:rPr lang="zh-CN" altLang="en-US" dirty="0"/>
              <a:t> </a:t>
            </a:r>
            <a:r>
              <a:rPr lang="en-US" altLang="zh-CN" dirty="0"/>
              <a:t>recognized</a:t>
            </a:r>
            <a:r>
              <a:rPr lang="zh-CN" altLang="en-US" dirty="0"/>
              <a:t> </a:t>
            </a:r>
            <a:r>
              <a:rPr lang="en-US" altLang="zh-CN" dirty="0"/>
              <a:t>as</a:t>
            </a:r>
            <a:r>
              <a:rPr lang="zh-CN" altLang="en-US" dirty="0"/>
              <a:t> </a:t>
            </a:r>
            <a:r>
              <a:rPr lang="en-US" altLang="zh-CN" dirty="0"/>
              <a:t>an</a:t>
            </a:r>
            <a:r>
              <a:rPr lang="zh-CN" altLang="en-US" dirty="0"/>
              <a:t> </a:t>
            </a:r>
            <a:r>
              <a:rPr lang="en-US" altLang="zh-CN" dirty="0"/>
              <a:t>effective</a:t>
            </a:r>
            <a:r>
              <a:rPr lang="zh-CN" altLang="en-US" dirty="0"/>
              <a:t> </a:t>
            </a:r>
            <a:r>
              <a:rPr lang="en-US" altLang="zh-CN" dirty="0"/>
              <a:t>design.</a:t>
            </a:r>
            <a:endParaRPr lang="en-NL" dirty="0"/>
          </a:p>
        </p:txBody>
      </p:sp>
      <p:sp>
        <p:nvSpPr>
          <p:cNvPr id="4" name="Slide Number Placeholder 3"/>
          <p:cNvSpPr>
            <a:spLocks noGrp="1"/>
          </p:cNvSpPr>
          <p:nvPr>
            <p:ph type="sldNum" sz="quarter" idx="5"/>
          </p:nvPr>
        </p:nvSpPr>
        <p:spPr/>
        <p:txBody>
          <a:bodyPr/>
          <a:lstStyle/>
          <a:p>
            <a:fld id="{9EA50EA9-F553-9A44-862D-4F7B5B1A1930}" type="slidenum">
              <a:rPr lang="en-NL" smtClean="0"/>
              <a:t>7</a:t>
            </a:fld>
            <a:endParaRPr lang="en-NL"/>
          </a:p>
        </p:txBody>
      </p:sp>
    </p:spTree>
    <p:extLst>
      <p:ext uri="{BB962C8B-B14F-4D97-AF65-F5344CB8AC3E}">
        <p14:creationId xmlns:p14="http://schemas.microsoft.com/office/powerpoint/2010/main" val="3525772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However, not all users have the necessary AI knowledge and experience to understand or benefit from such explanations. </a:t>
            </a:r>
          </a:p>
          <a:p>
            <a:r>
              <a:rPr lang="en-US" altLang="zh-CN" dirty="0"/>
              <a:t>Nor can all users articulate their information needs and find suitable XAI methods to address their concerns</a:t>
            </a:r>
          </a:p>
          <a:p>
            <a:r>
              <a:rPr lang="en-GB" dirty="0"/>
              <a:t>Therefore, we need a more flexible, dynamic, and personalized approach to resolving users’ explanation needs.</a:t>
            </a:r>
            <a:endParaRPr lang="en-US" altLang="zh-CN" dirty="0"/>
          </a:p>
          <a:p>
            <a:endParaRPr lang="en-US" dirty="0"/>
          </a:p>
          <a:p>
            <a:r>
              <a:rPr lang="en-US" altLang="zh-CN" dirty="0"/>
              <a:t>That</a:t>
            </a:r>
            <a:r>
              <a:rPr lang="zh-CN" altLang="en-US" dirty="0"/>
              <a:t> </a:t>
            </a:r>
            <a:r>
              <a:rPr lang="en-US" altLang="zh-CN" dirty="0"/>
              <a:t>is,</a:t>
            </a:r>
            <a:r>
              <a:rPr lang="zh-CN" altLang="en-US" dirty="0"/>
              <a:t> </a:t>
            </a:r>
            <a:r>
              <a:rPr lang="en-US" altLang="zh-CN" dirty="0"/>
              <a:t>conversational</a:t>
            </a:r>
            <a:r>
              <a:rPr lang="zh-CN" altLang="en-US" dirty="0"/>
              <a:t> </a:t>
            </a:r>
            <a:r>
              <a:rPr lang="en-US" altLang="zh-CN" dirty="0"/>
              <a:t>XAI</a:t>
            </a:r>
            <a:r>
              <a:rPr lang="zh-CN" altLang="en-US" dirty="0"/>
              <a:t> </a:t>
            </a:r>
            <a:r>
              <a:rPr lang="en-US" altLang="zh-CN" dirty="0"/>
              <a:t>interfaces.</a:t>
            </a:r>
          </a:p>
          <a:p>
            <a:r>
              <a:rPr lang="en-US" altLang="zh-CN" dirty="0"/>
              <a:t>Prior</a:t>
            </a:r>
            <a:r>
              <a:rPr lang="zh-CN" altLang="en-US" dirty="0"/>
              <a:t> </a:t>
            </a:r>
            <a:r>
              <a:rPr lang="en-US" altLang="zh-CN" dirty="0"/>
              <a:t>work</a:t>
            </a:r>
            <a:r>
              <a:rPr lang="zh-CN" altLang="en-US" dirty="0"/>
              <a:t> </a:t>
            </a:r>
            <a:r>
              <a:rPr lang="en-US" altLang="zh-CN" dirty="0"/>
              <a:t>has</a:t>
            </a:r>
            <a:r>
              <a:rPr lang="zh-CN" altLang="en-US" dirty="0"/>
              <a:t> </a:t>
            </a:r>
            <a:r>
              <a:rPr lang="en-US" altLang="zh-CN" dirty="0"/>
              <a:t>shown</a:t>
            </a:r>
            <a:r>
              <a:rPr lang="zh-CN" altLang="en-US" dirty="0"/>
              <a:t> </a:t>
            </a:r>
            <a:r>
              <a:rPr lang="en-US" altLang="zh-CN" dirty="0"/>
              <a:t>that</a:t>
            </a:r>
          </a:p>
          <a:p>
            <a:r>
              <a:rPr lang="en-US" altLang="zh-CN" dirty="0"/>
              <a:t>First,</a:t>
            </a:r>
            <a:r>
              <a:rPr lang="zh-CN" altLang="en-US" dirty="0"/>
              <a:t> </a:t>
            </a:r>
            <a:r>
              <a:rPr lang="en-US" altLang="zh-CN" dirty="0"/>
              <a:t>conversational</a:t>
            </a:r>
            <a:r>
              <a:rPr lang="zh-CN" altLang="en-US" dirty="0"/>
              <a:t> </a:t>
            </a:r>
            <a:r>
              <a:rPr lang="en-US" altLang="zh-CN" dirty="0"/>
              <a:t>user</a:t>
            </a:r>
            <a:r>
              <a:rPr lang="zh-CN" altLang="en-US" dirty="0"/>
              <a:t> </a:t>
            </a:r>
            <a:r>
              <a:rPr lang="en-US" altLang="zh-CN" dirty="0"/>
              <a:t>interfaces</a:t>
            </a:r>
            <a:r>
              <a:rPr lang="zh-CN" altLang="en-US" dirty="0"/>
              <a:t> </a:t>
            </a:r>
            <a:r>
              <a:rPr lang="en-US" altLang="zh-CN" dirty="0"/>
              <a:t>can</a:t>
            </a:r>
            <a:r>
              <a:rPr lang="zh-CN" altLang="en-US" dirty="0"/>
              <a:t> </a:t>
            </a:r>
            <a:r>
              <a:rPr lang="en-US" altLang="zh-CN" dirty="0"/>
              <a:t>provide</a:t>
            </a:r>
            <a:r>
              <a:rPr lang="zh-CN" altLang="en-US" dirty="0"/>
              <a:t> </a:t>
            </a:r>
            <a:r>
              <a:rPr lang="en-US" altLang="zh-CN" dirty="0"/>
              <a:t>a</a:t>
            </a:r>
            <a:r>
              <a:rPr lang="zh-CN" altLang="en-US" dirty="0"/>
              <a:t> </a:t>
            </a:r>
            <a:r>
              <a:rPr lang="en-US" altLang="zh-CN" dirty="0"/>
              <a:t>human-like</a:t>
            </a:r>
            <a:r>
              <a:rPr lang="zh-CN" altLang="en-US" dirty="0"/>
              <a:t> </a:t>
            </a:r>
            <a:r>
              <a:rPr lang="en-US" altLang="zh-CN" dirty="0"/>
              <a:t>interaction</a:t>
            </a:r>
            <a:r>
              <a:rPr lang="zh-CN" altLang="en-US" dirty="0"/>
              <a:t> </a:t>
            </a:r>
            <a:r>
              <a:rPr lang="en-US" altLang="zh-CN" dirty="0"/>
              <a:t>and</a:t>
            </a:r>
            <a:r>
              <a:rPr lang="zh-CN" altLang="en-US" dirty="0"/>
              <a:t> </a:t>
            </a:r>
            <a:r>
              <a:rPr lang="en-US" altLang="zh-CN" dirty="0"/>
              <a:t>simplify</a:t>
            </a:r>
            <a:r>
              <a:rPr lang="zh-CN" altLang="en-US" dirty="0"/>
              <a:t> </a:t>
            </a:r>
            <a:r>
              <a:rPr lang="en-US" altLang="zh-CN" dirty="0"/>
              <a:t>complex</a:t>
            </a:r>
            <a:r>
              <a:rPr lang="zh-CN" altLang="en-US" dirty="0"/>
              <a:t> </a:t>
            </a:r>
            <a:r>
              <a:rPr lang="en-US" altLang="zh-CN" dirty="0"/>
              <a:t>tasks</a:t>
            </a:r>
            <a:r>
              <a:rPr lang="zh-CN" altLang="en-US" dirty="0"/>
              <a:t> </a:t>
            </a:r>
            <a:r>
              <a:rPr lang="en-US" altLang="zh-CN" dirty="0"/>
              <a:t>with</a:t>
            </a:r>
            <a:r>
              <a:rPr lang="zh-CN" altLang="en-US" dirty="0"/>
              <a:t> </a:t>
            </a:r>
            <a:r>
              <a:rPr lang="en-US" altLang="zh-CN" dirty="0"/>
              <a:t>filtered</a:t>
            </a:r>
            <a:r>
              <a:rPr lang="zh-CN" altLang="en-US" dirty="0"/>
              <a:t> </a:t>
            </a:r>
            <a:r>
              <a:rPr lang="en-US" altLang="zh-CN" dirty="0"/>
              <a:t>information. </a:t>
            </a:r>
          </a:p>
          <a:p>
            <a:r>
              <a:rPr lang="en-US" altLang="zh-CN" dirty="0"/>
              <a:t>Second,</a:t>
            </a:r>
            <a:r>
              <a:rPr lang="zh-CN" altLang="en-US" dirty="0"/>
              <a:t> </a:t>
            </a:r>
            <a:r>
              <a:rPr lang="en-GB" dirty="0"/>
              <a:t>augmenting XAI methods with conversational interfaces can potentially boost users’ understanding of the AI system through an improved exploration of their explanation needs.</a:t>
            </a:r>
            <a:endParaRPr lang="en-NL" dirty="0"/>
          </a:p>
        </p:txBody>
      </p:sp>
      <p:sp>
        <p:nvSpPr>
          <p:cNvPr id="4" name="Slide Number Placeholder 3"/>
          <p:cNvSpPr>
            <a:spLocks noGrp="1"/>
          </p:cNvSpPr>
          <p:nvPr>
            <p:ph type="sldNum" sz="quarter" idx="5"/>
          </p:nvPr>
        </p:nvSpPr>
        <p:spPr/>
        <p:txBody>
          <a:bodyPr/>
          <a:lstStyle/>
          <a:p>
            <a:fld id="{9EA50EA9-F553-9A44-862D-4F7B5B1A1930}" type="slidenum">
              <a:rPr lang="en-NL" smtClean="0"/>
              <a:t>8</a:t>
            </a:fld>
            <a:endParaRPr lang="en-NL"/>
          </a:p>
        </p:txBody>
      </p:sp>
    </p:spTree>
    <p:extLst>
      <p:ext uri="{BB962C8B-B14F-4D97-AF65-F5344CB8AC3E}">
        <p14:creationId xmlns:p14="http://schemas.microsoft.com/office/powerpoint/2010/main" val="3701240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Considering</a:t>
            </a:r>
            <a:r>
              <a:rPr lang="zh-CN" altLang="en-US" dirty="0"/>
              <a:t> </a:t>
            </a:r>
            <a:r>
              <a:rPr lang="en-US" altLang="zh-CN" dirty="0"/>
              <a:t>the</a:t>
            </a:r>
            <a:r>
              <a:rPr lang="zh-CN" altLang="en-US" dirty="0"/>
              <a:t> </a:t>
            </a:r>
            <a:r>
              <a:rPr lang="en-US" altLang="zh-CN" dirty="0"/>
              <a:t>benefits</a:t>
            </a:r>
            <a:r>
              <a:rPr lang="zh-CN" altLang="en-US" dirty="0"/>
              <a:t> </a:t>
            </a:r>
            <a:r>
              <a:rPr lang="en-US" altLang="zh-CN" dirty="0"/>
              <a:t>of</a:t>
            </a:r>
            <a:r>
              <a:rPr lang="zh-CN" altLang="en-US" dirty="0"/>
              <a:t> </a:t>
            </a:r>
            <a:r>
              <a:rPr lang="en-US" altLang="zh-CN" dirty="0"/>
              <a:t>conversational</a:t>
            </a:r>
            <a:r>
              <a:rPr lang="zh-CN" altLang="en-US" dirty="0"/>
              <a:t> </a:t>
            </a:r>
            <a:r>
              <a:rPr lang="en-US" altLang="zh-CN" dirty="0"/>
              <a:t>XAI</a:t>
            </a:r>
            <a:r>
              <a:rPr lang="zh-CN" altLang="en-US" dirty="0"/>
              <a:t> </a:t>
            </a:r>
            <a:r>
              <a:rPr lang="en-US" altLang="zh-CN" dirty="0"/>
              <a:t>interfaces,</a:t>
            </a:r>
            <a:r>
              <a:rPr lang="zh-CN" altLang="en-US" dirty="0"/>
              <a:t> </a:t>
            </a:r>
            <a:r>
              <a:rPr lang="en-US" altLang="zh-CN" dirty="0"/>
              <a:t>it</a:t>
            </a:r>
            <a:r>
              <a:rPr lang="zh-CN" altLang="en-US" dirty="0"/>
              <a:t> </a:t>
            </a:r>
            <a:r>
              <a:rPr lang="en-US" altLang="zh-CN" dirty="0"/>
              <a:t>seems</a:t>
            </a:r>
            <a:r>
              <a:rPr lang="zh-CN" altLang="en-US" dirty="0"/>
              <a:t> </a:t>
            </a:r>
            <a:r>
              <a:rPr lang="en-US" altLang="zh-CN" dirty="0"/>
              <a:t>a</a:t>
            </a:r>
            <a:r>
              <a:rPr lang="zh-CN" altLang="en-US" dirty="0"/>
              <a:t> </a:t>
            </a:r>
            <a:r>
              <a:rPr lang="en-US" altLang="zh-CN" dirty="0"/>
              <a:t>very</a:t>
            </a:r>
            <a:r>
              <a:rPr lang="zh-CN" altLang="en-US" dirty="0"/>
              <a:t> </a:t>
            </a:r>
            <a:r>
              <a:rPr lang="en-US" altLang="zh-CN" dirty="0"/>
              <a:t>promising</a:t>
            </a:r>
            <a:r>
              <a:rPr lang="zh-CN" altLang="en-US" dirty="0"/>
              <a:t> </a:t>
            </a:r>
            <a:r>
              <a:rPr lang="en-US" altLang="zh-CN" dirty="0"/>
              <a:t>future</a:t>
            </a:r>
            <a:r>
              <a:rPr lang="zh-CN" altLang="en-US" dirty="0"/>
              <a:t> </a:t>
            </a:r>
            <a:r>
              <a:rPr lang="en-US" altLang="zh-CN" dirty="0"/>
              <a:t>interface</a:t>
            </a:r>
            <a:r>
              <a:rPr lang="zh-CN" altLang="en-US" dirty="0"/>
              <a:t> </a:t>
            </a:r>
            <a:r>
              <a:rPr lang="en-US" altLang="zh-CN" dirty="0"/>
              <a:t>for</a:t>
            </a:r>
            <a:r>
              <a:rPr lang="zh-CN" altLang="en-US" dirty="0"/>
              <a:t> </a:t>
            </a:r>
            <a:r>
              <a:rPr lang="en-US" altLang="zh-CN" dirty="0"/>
              <a:t>supporting</a:t>
            </a:r>
            <a:r>
              <a:rPr lang="zh-CN" altLang="en-US" dirty="0"/>
              <a:t> </a:t>
            </a:r>
            <a:r>
              <a:rPr lang="en-US" altLang="zh-CN" dirty="0"/>
              <a:t>human-AI</a:t>
            </a:r>
            <a:r>
              <a:rPr lang="zh-CN" altLang="en-US" dirty="0"/>
              <a:t> </a:t>
            </a:r>
            <a:r>
              <a:rPr lang="en-US" altLang="zh-CN" dirty="0"/>
              <a:t>decision</a:t>
            </a:r>
            <a:r>
              <a:rPr lang="zh-CN" altLang="en-US" dirty="0"/>
              <a:t> </a:t>
            </a:r>
            <a:r>
              <a:rPr lang="en-US" altLang="zh-CN" dirty="0"/>
              <a:t>making.</a:t>
            </a:r>
          </a:p>
          <a:p>
            <a:r>
              <a:rPr lang="en-US" altLang="zh-CN" dirty="0"/>
              <a:t>In</a:t>
            </a:r>
            <a:r>
              <a:rPr lang="zh-CN" altLang="en-US" dirty="0"/>
              <a:t> </a:t>
            </a:r>
            <a:r>
              <a:rPr lang="en-US" altLang="zh-CN" dirty="0"/>
              <a:t>this</a:t>
            </a:r>
            <a:r>
              <a:rPr lang="zh-CN" altLang="en-US" dirty="0"/>
              <a:t> </a:t>
            </a:r>
            <a:r>
              <a:rPr lang="en-US" altLang="zh-CN" dirty="0"/>
              <a:t>work,</a:t>
            </a:r>
            <a:r>
              <a:rPr lang="zh-CN" altLang="en-US" dirty="0"/>
              <a:t> </a:t>
            </a:r>
            <a:r>
              <a:rPr lang="en-US" altLang="zh-CN" dirty="0"/>
              <a:t>we</a:t>
            </a:r>
            <a:r>
              <a:rPr lang="zh-CN" altLang="en-US" dirty="0"/>
              <a:t> </a:t>
            </a:r>
            <a:r>
              <a:rPr lang="en-US" altLang="zh-CN" dirty="0"/>
              <a:t>want</a:t>
            </a:r>
            <a:r>
              <a:rPr lang="zh-CN" altLang="en-US" dirty="0"/>
              <a:t> </a:t>
            </a:r>
            <a:r>
              <a:rPr lang="en-US" altLang="zh-CN" dirty="0"/>
              <a:t>to</a:t>
            </a:r>
            <a:r>
              <a:rPr lang="zh-CN" altLang="en-US" dirty="0"/>
              <a:t> </a:t>
            </a:r>
            <a:r>
              <a:rPr lang="en-US" altLang="zh-CN" dirty="0"/>
              <a:t>check:</a:t>
            </a:r>
            <a:r>
              <a:rPr lang="zh-CN" altLang="en-US" dirty="0"/>
              <a:t> </a:t>
            </a:r>
            <a:r>
              <a:rPr lang="en-US" altLang="zh-CN" dirty="0"/>
              <a:t>is</a:t>
            </a:r>
            <a:r>
              <a:rPr lang="zh-CN" altLang="en-US" dirty="0"/>
              <a:t> </a:t>
            </a:r>
            <a:r>
              <a:rPr lang="en-US" altLang="zh-CN" dirty="0"/>
              <a:t>conversational</a:t>
            </a:r>
            <a:r>
              <a:rPr lang="zh-CN" altLang="en-US" dirty="0"/>
              <a:t> </a:t>
            </a:r>
            <a:r>
              <a:rPr lang="en-US" altLang="zh-CN" dirty="0"/>
              <a:t>XAI</a:t>
            </a:r>
            <a:r>
              <a:rPr lang="zh-CN" altLang="en-US" dirty="0"/>
              <a:t> </a:t>
            </a:r>
            <a:r>
              <a:rPr lang="en-US" altLang="zh-CN" dirty="0"/>
              <a:t>all</a:t>
            </a:r>
            <a:r>
              <a:rPr lang="zh-CN" altLang="en-US" dirty="0"/>
              <a:t> </a:t>
            </a:r>
            <a:r>
              <a:rPr lang="en-US" altLang="zh-CN" dirty="0"/>
              <a:t>we</a:t>
            </a:r>
            <a:r>
              <a:rPr lang="zh-CN" altLang="en-US" dirty="0"/>
              <a:t> </a:t>
            </a:r>
            <a:r>
              <a:rPr lang="en-US" altLang="zh-CN" dirty="0"/>
              <a:t>need?</a:t>
            </a:r>
            <a:r>
              <a:rPr lang="zh-CN" altLang="en-US" dirty="0"/>
              <a:t> </a:t>
            </a:r>
            <a:r>
              <a:rPr lang="en-US" altLang="zh-CN" dirty="0"/>
              <a:t>Does</a:t>
            </a:r>
            <a:r>
              <a:rPr lang="zh-CN" altLang="en-US" dirty="0"/>
              <a:t> </a:t>
            </a:r>
            <a:r>
              <a:rPr lang="en-US" altLang="zh-CN" dirty="0"/>
              <a:t>it</a:t>
            </a:r>
            <a:r>
              <a:rPr lang="zh-CN" altLang="en-US" dirty="0"/>
              <a:t> </a:t>
            </a:r>
            <a:r>
              <a:rPr lang="en-US" altLang="zh-CN" dirty="0"/>
              <a:t>really</a:t>
            </a:r>
            <a:r>
              <a:rPr lang="zh-CN" altLang="en-US" dirty="0"/>
              <a:t> </a:t>
            </a:r>
            <a:r>
              <a:rPr lang="en-US" altLang="zh-CN" dirty="0"/>
              <a:t>work</a:t>
            </a:r>
            <a:r>
              <a:rPr lang="zh-CN" altLang="en-US" dirty="0"/>
              <a:t> </a:t>
            </a:r>
            <a:r>
              <a:rPr lang="en-US" altLang="zh-CN" dirty="0"/>
              <a:t>better</a:t>
            </a:r>
            <a:r>
              <a:rPr lang="zh-CN" altLang="en-US" dirty="0"/>
              <a:t> </a:t>
            </a:r>
            <a:r>
              <a:rPr lang="en-US" altLang="zh-CN" dirty="0"/>
              <a:t>than</a:t>
            </a:r>
            <a:r>
              <a:rPr lang="zh-CN" altLang="en-US" dirty="0"/>
              <a:t> </a:t>
            </a:r>
            <a:r>
              <a:rPr lang="en-US" altLang="zh-CN" dirty="0"/>
              <a:t>XAI</a:t>
            </a:r>
            <a:r>
              <a:rPr lang="zh-CN" altLang="en-US" dirty="0"/>
              <a:t> </a:t>
            </a:r>
            <a:r>
              <a:rPr lang="en-US" altLang="zh-CN" dirty="0"/>
              <a:t>dashboard?</a:t>
            </a:r>
            <a:endParaRPr lang="en-NL" dirty="0"/>
          </a:p>
        </p:txBody>
      </p:sp>
      <p:sp>
        <p:nvSpPr>
          <p:cNvPr id="4" name="Slide Number Placeholder 3"/>
          <p:cNvSpPr>
            <a:spLocks noGrp="1"/>
          </p:cNvSpPr>
          <p:nvPr>
            <p:ph type="sldNum" sz="quarter" idx="5"/>
          </p:nvPr>
        </p:nvSpPr>
        <p:spPr/>
        <p:txBody>
          <a:bodyPr/>
          <a:lstStyle/>
          <a:p>
            <a:fld id="{9EA50EA9-F553-9A44-862D-4F7B5B1A1930}" type="slidenum">
              <a:rPr lang="en-NL" smtClean="0"/>
              <a:t>9</a:t>
            </a:fld>
            <a:endParaRPr lang="en-NL"/>
          </a:p>
        </p:txBody>
      </p:sp>
    </p:spTree>
    <p:extLst>
      <p:ext uri="{BB962C8B-B14F-4D97-AF65-F5344CB8AC3E}">
        <p14:creationId xmlns:p14="http://schemas.microsoft.com/office/powerpoint/2010/main" val="3581000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GB"/>
              <a:t>Click to edit Master title style</a:t>
            </a:r>
            <a:endParaRPr/>
          </a:p>
        </p:txBody>
      </p:sp>
      <p:sp>
        <p:nvSpPr>
          <p:cNvPr id="13" name="Google Shape;13;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GB"/>
              <a:t>Click to edit Master subtitle style</a:t>
            </a:r>
            <a:endParaRPr/>
          </a:p>
        </p:txBody>
      </p:sp>
      <p:sp>
        <p:nvSpPr>
          <p:cNvPr id="14" name="Google Shape;14;p2"/>
          <p:cNvSpPr txBox="1">
            <a:spLocks noGrp="1"/>
          </p:cNvSpPr>
          <p:nvPr>
            <p:ph type="sldNum" idx="12"/>
          </p:nvPr>
        </p:nvSpPr>
        <p:spPr>
          <a:xfrm>
            <a:off x="11284400" y="6309400"/>
            <a:ext cx="731600" cy="548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00BDF53-0B62-6F4E-AF65-9AB39FD04B3B}" type="slidenum">
              <a:rPr lang="en-NL" smtClean="0"/>
              <a:t>‹#›</a:t>
            </a:fld>
            <a:endParaRPr lang="en-NL"/>
          </a:p>
        </p:txBody>
      </p:sp>
    </p:spTree>
    <p:extLst>
      <p:ext uri="{BB962C8B-B14F-4D97-AF65-F5344CB8AC3E}">
        <p14:creationId xmlns:p14="http://schemas.microsoft.com/office/powerpoint/2010/main" val="3242863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GB"/>
              <a:t>Click to edit Master title style</a:t>
            </a:r>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GB"/>
              <a:t>Click to edit Master text styles</a:t>
            </a:r>
          </a:p>
        </p:txBody>
      </p:sp>
      <p:sp>
        <p:nvSpPr>
          <p:cNvPr id="21" name="Google Shape;21;p4"/>
          <p:cNvSpPr txBox="1">
            <a:spLocks noGrp="1"/>
          </p:cNvSpPr>
          <p:nvPr>
            <p:ph type="sldNum" idx="12"/>
          </p:nvPr>
        </p:nvSpPr>
        <p:spPr>
          <a:xfrm>
            <a:off x="11284400" y="6309400"/>
            <a:ext cx="731600" cy="548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00BDF53-0B62-6F4E-AF65-9AB39FD04B3B}" type="slidenum">
              <a:rPr lang="en-NL" smtClean="0"/>
              <a:t>‹#›</a:t>
            </a:fld>
            <a:endParaRPr lang="en-NL"/>
          </a:p>
        </p:txBody>
      </p:sp>
    </p:spTree>
    <p:extLst>
      <p:ext uri="{BB962C8B-B14F-4D97-AF65-F5344CB8AC3E}">
        <p14:creationId xmlns:p14="http://schemas.microsoft.com/office/powerpoint/2010/main" val="2246400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GB"/>
              <a:t>Click to edit Master title style</a:t>
            </a:r>
            <a:endParaRPr/>
          </a:p>
        </p:txBody>
      </p:sp>
      <p:sp>
        <p:nvSpPr>
          <p:cNvPr id="24" name="Google Shape;24;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en-GB"/>
              <a:t>Click to edit Master text styles</a:t>
            </a:r>
          </a:p>
        </p:txBody>
      </p:sp>
      <p:sp>
        <p:nvSpPr>
          <p:cNvPr id="25" name="Google Shape;25;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en-GB"/>
              <a:t>Click to edit Master text styles</a:t>
            </a:r>
          </a:p>
        </p:txBody>
      </p:sp>
      <p:sp>
        <p:nvSpPr>
          <p:cNvPr id="26" name="Google Shape;26;p5"/>
          <p:cNvSpPr txBox="1">
            <a:spLocks noGrp="1"/>
          </p:cNvSpPr>
          <p:nvPr>
            <p:ph type="sldNum" idx="12"/>
          </p:nvPr>
        </p:nvSpPr>
        <p:spPr>
          <a:xfrm>
            <a:off x="11284400" y="6309400"/>
            <a:ext cx="731600" cy="548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00BDF53-0B62-6F4E-AF65-9AB39FD04B3B}" type="slidenum">
              <a:rPr lang="en-NL" smtClean="0"/>
              <a:t>‹#›</a:t>
            </a:fld>
            <a:endParaRPr lang="en-NL"/>
          </a:p>
        </p:txBody>
      </p:sp>
    </p:spTree>
    <p:extLst>
      <p:ext uri="{BB962C8B-B14F-4D97-AF65-F5344CB8AC3E}">
        <p14:creationId xmlns:p14="http://schemas.microsoft.com/office/powerpoint/2010/main" val="2492141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en-GB"/>
              <a:t>Click to edit Master title style</a:t>
            </a:r>
            <a:endParaRPr/>
          </a:p>
        </p:txBody>
      </p:sp>
      <p:sp>
        <p:nvSpPr>
          <p:cNvPr id="32" name="Google Shape;32;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en-GB"/>
              <a:t>Click to edit Master text styles</a:t>
            </a:r>
          </a:p>
        </p:txBody>
      </p:sp>
      <p:sp>
        <p:nvSpPr>
          <p:cNvPr id="33" name="Google Shape;33;p7"/>
          <p:cNvSpPr txBox="1">
            <a:spLocks noGrp="1"/>
          </p:cNvSpPr>
          <p:nvPr>
            <p:ph type="sldNum" idx="12"/>
          </p:nvPr>
        </p:nvSpPr>
        <p:spPr>
          <a:xfrm>
            <a:off x="11284400" y="6309400"/>
            <a:ext cx="731600" cy="548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00BDF53-0B62-6F4E-AF65-9AB39FD04B3B}" type="slidenum">
              <a:rPr lang="en-NL" smtClean="0"/>
              <a:t>‹#›</a:t>
            </a:fld>
            <a:endParaRPr lang="en-NL"/>
          </a:p>
        </p:txBody>
      </p:sp>
    </p:spTree>
    <p:extLst>
      <p:ext uri="{BB962C8B-B14F-4D97-AF65-F5344CB8AC3E}">
        <p14:creationId xmlns:p14="http://schemas.microsoft.com/office/powerpoint/2010/main" val="3687941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sp>
        <p:nvSpPr>
          <p:cNvPr id="38" name="Google Shape;38;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GB"/>
              <a:t>Click to edit Master title style</a:t>
            </a:r>
            <a:endParaRPr/>
          </a:p>
        </p:txBody>
      </p:sp>
      <p:sp>
        <p:nvSpPr>
          <p:cNvPr id="40" name="Google Shape;40;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GB"/>
              <a:t>Click to edit Master subtitle style</a:t>
            </a:r>
            <a:endParaRPr/>
          </a:p>
        </p:txBody>
      </p:sp>
      <p:sp>
        <p:nvSpPr>
          <p:cNvPr id="41" name="Google Shape;41;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GB"/>
              <a:t>Click to edit Master text styles</a:t>
            </a:r>
          </a:p>
        </p:txBody>
      </p:sp>
      <p:sp>
        <p:nvSpPr>
          <p:cNvPr id="42" name="Google Shape;42;p9"/>
          <p:cNvSpPr txBox="1">
            <a:spLocks noGrp="1"/>
          </p:cNvSpPr>
          <p:nvPr>
            <p:ph type="sldNum" idx="12"/>
          </p:nvPr>
        </p:nvSpPr>
        <p:spPr>
          <a:xfrm>
            <a:off x="11284400" y="6309400"/>
            <a:ext cx="731600" cy="548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00BDF53-0B62-6F4E-AF65-9AB39FD04B3B}" type="slidenum">
              <a:rPr lang="en-NL" smtClean="0"/>
              <a:t>‹#›</a:t>
            </a:fld>
            <a:endParaRPr lang="en-NL"/>
          </a:p>
        </p:txBody>
      </p:sp>
    </p:spTree>
    <p:extLst>
      <p:ext uri="{BB962C8B-B14F-4D97-AF65-F5344CB8AC3E}">
        <p14:creationId xmlns:p14="http://schemas.microsoft.com/office/powerpoint/2010/main" val="1708782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pPr lvl="0"/>
            <a:r>
              <a:rPr lang="en-GB"/>
              <a:t>Click to edit Master text styles</a:t>
            </a:r>
          </a:p>
        </p:txBody>
      </p:sp>
      <p:sp>
        <p:nvSpPr>
          <p:cNvPr id="45" name="Google Shape;45;p10"/>
          <p:cNvSpPr txBox="1">
            <a:spLocks noGrp="1"/>
          </p:cNvSpPr>
          <p:nvPr>
            <p:ph type="sldNum" idx="12"/>
          </p:nvPr>
        </p:nvSpPr>
        <p:spPr>
          <a:xfrm>
            <a:off x="11284400" y="6309400"/>
            <a:ext cx="731600" cy="548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00BDF53-0B62-6F4E-AF65-9AB39FD04B3B}" type="slidenum">
              <a:rPr lang="en-NL" smtClean="0"/>
              <a:t>‹#›</a:t>
            </a:fld>
            <a:endParaRPr lang="en-NL"/>
          </a:p>
        </p:txBody>
      </p:sp>
    </p:spTree>
    <p:extLst>
      <p:ext uri="{BB962C8B-B14F-4D97-AF65-F5344CB8AC3E}">
        <p14:creationId xmlns:p14="http://schemas.microsoft.com/office/powerpoint/2010/main" val="640269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8" name="Google Shape;48;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pPr lvl="0"/>
            <a:r>
              <a:rPr lang="en-GB"/>
              <a:t>Click to edit Master text styles</a:t>
            </a:r>
          </a:p>
        </p:txBody>
      </p:sp>
      <p:sp>
        <p:nvSpPr>
          <p:cNvPr id="49" name="Google Shape;49;p11"/>
          <p:cNvSpPr txBox="1">
            <a:spLocks noGrp="1"/>
          </p:cNvSpPr>
          <p:nvPr>
            <p:ph type="sldNum" idx="12"/>
          </p:nvPr>
        </p:nvSpPr>
        <p:spPr>
          <a:xfrm>
            <a:off x="11284400" y="6309400"/>
            <a:ext cx="731600" cy="548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00BDF53-0B62-6F4E-AF65-9AB39FD04B3B}" type="slidenum">
              <a:rPr lang="en-NL" smtClean="0"/>
              <a:t>‹#›</a:t>
            </a:fld>
            <a:endParaRPr lang="en-NL"/>
          </a:p>
        </p:txBody>
      </p:sp>
    </p:spTree>
    <p:extLst>
      <p:ext uri="{BB962C8B-B14F-4D97-AF65-F5344CB8AC3E}">
        <p14:creationId xmlns:p14="http://schemas.microsoft.com/office/powerpoint/2010/main" val="3651909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11284400" y="6309400"/>
            <a:ext cx="731600" cy="548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00BDF53-0B62-6F4E-AF65-9AB39FD04B3B}" type="slidenum">
              <a:rPr lang="en-NL" smtClean="0"/>
              <a:t>‹#›</a:t>
            </a:fld>
            <a:endParaRPr lang="en-NL"/>
          </a:p>
        </p:txBody>
      </p:sp>
    </p:spTree>
    <p:extLst>
      <p:ext uri="{BB962C8B-B14F-4D97-AF65-F5344CB8AC3E}">
        <p14:creationId xmlns:p14="http://schemas.microsoft.com/office/powerpoint/2010/main" val="371960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67" y="6285567"/>
            <a:ext cx="12192000" cy="572400"/>
          </a:xfrm>
          <a:prstGeom prst="rect">
            <a:avLst/>
          </a:prstGeom>
          <a:solidFill>
            <a:srgbClr val="5271FF"/>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pic>
        <p:nvPicPr>
          <p:cNvPr id="7" name="Google Shape;7;p1"/>
          <p:cNvPicPr preferRelativeResize="0"/>
          <p:nvPr/>
        </p:nvPicPr>
        <p:blipFill>
          <a:blip r:embed="rId10">
            <a:alphaModFix/>
          </a:blip>
          <a:stretch>
            <a:fillRect/>
          </a:stretch>
        </p:blipFill>
        <p:spPr>
          <a:xfrm>
            <a:off x="139701" y="6400318"/>
            <a:ext cx="342900" cy="342900"/>
          </a:xfrm>
          <a:prstGeom prst="rect">
            <a:avLst/>
          </a:prstGeom>
          <a:noFill/>
          <a:ln>
            <a:noFill/>
          </a:ln>
        </p:spPr>
      </p:pic>
      <p:sp>
        <p:nvSpPr>
          <p:cNvPr id="8" name="Google Shape;8;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1pPr>
            <a:lvl2pPr lvl="1">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2pPr>
            <a:lvl3pPr lvl="2">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3pPr>
            <a:lvl4pPr lvl="3">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4pPr>
            <a:lvl5pPr lvl="4">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5pPr>
            <a:lvl6pPr lvl="5">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6pPr>
            <a:lvl7pPr lvl="6">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7pPr>
            <a:lvl8pPr lvl="7">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8pPr>
            <a:lvl9pPr lvl="8">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9pPr>
          </a:lstStyle>
          <a:p>
            <a:endParaRPr/>
          </a:p>
        </p:txBody>
      </p:sp>
      <p:sp>
        <p:nvSpPr>
          <p:cNvPr id="9" name="Google Shape;9;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exend"/>
              <a:buChar char="●"/>
              <a:defRPr sz="1800">
                <a:solidFill>
                  <a:schemeClr val="dk2"/>
                </a:solidFill>
                <a:latin typeface="Lexend"/>
                <a:ea typeface="Lexend"/>
                <a:cs typeface="Lexend"/>
                <a:sym typeface="Lexend"/>
              </a:defRPr>
            </a:lvl1pPr>
            <a:lvl2pPr marL="914400" lvl="1" indent="-317500">
              <a:lnSpc>
                <a:spcPct val="115000"/>
              </a:lnSpc>
              <a:spcBef>
                <a:spcPts val="0"/>
              </a:spcBef>
              <a:spcAft>
                <a:spcPts val="0"/>
              </a:spcAft>
              <a:buClr>
                <a:schemeClr val="dk2"/>
              </a:buClr>
              <a:buSzPts val="1400"/>
              <a:buFont typeface="Lexend"/>
              <a:buChar char="○"/>
              <a:defRPr>
                <a:solidFill>
                  <a:schemeClr val="dk2"/>
                </a:solidFill>
                <a:latin typeface="Lexend"/>
                <a:ea typeface="Lexend"/>
                <a:cs typeface="Lexend"/>
                <a:sym typeface="Lexend"/>
              </a:defRPr>
            </a:lvl2pPr>
            <a:lvl3pPr marL="1371600" lvl="2" indent="-317500">
              <a:lnSpc>
                <a:spcPct val="115000"/>
              </a:lnSpc>
              <a:spcBef>
                <a:spcPts val="0"/>
              </a:spcBef>
              <a:spcAft>
                <a:spcPts val="0"/>
              </a:spcAft>
              <a:buClr>
                <a:schemeClr val="dk2"/>
              </a:buClr>
              <a:buSzPts val="1400"/>
              <a:buFont typeface="Lexend"/>
              <a:buChar char="■"/>
              <a:defRPr>
                <a:solidFill>
                  <a:schemeClr val="dk2"/>
                </a:solidFill>
                <a:latin typeface="Lexend"/>
                <a:ea typeface="Lexend"/>
                <a:cs typeface="Lexend"/>
                <a:sym typeface="Lexend"/>
              </a:defRPr>
            </a:lvl3pPr>
            <a:lvl4pPr marL="1828800" lvl="3" indent="-317500">
              <a:lnSpc>
                <a:spcPct val="115000"/>
              </a:lnSpc>
              <a:spcBef>
                <a:spcPts val="0"/>
              </a:spcBef>
              <a:spcAft>
                <a:spcPts val="0"/>
              </a:spcAft>
              <a:buClr>
                <a:schemeClr val="dk2"/>
              </a:buClr>
              <a:buSzPts val="1400"/>
              <a:buFont typeface="Lexend"/>
              <a:buChar char="●"/>
              <a:defRPr>
                <a:solidFill>
                  <a:schemeClr val="dk2"/>
                </a:solidFill>
                <a:latin typeface="Lexend"/>
                <a:ea typeface="Lexend"/>
                <a:cs typeface="Lexend"/>
                <a:sym typeface="Lexend"/>
              </a:defRPr>
            </a:lvl4pPr>
            <a:lvl5pPr marL="2286000" lvl="4" indent="-317500">
              <a:lnSpc>
                <a:spcPct val="115000"/>
              </a:lnSpc>
              <a:spcBef>
                <a:spcPts val="0"/>
              </a:spcBef>
              <a:spcAft>
                <a:spcPts val="0"/>
              </a:spcAft>
              <a:buClr>
                <a:schemeClr val="dk2"/>
              </a:buClr>
              <a:buSzPts val="1400"/>
              <a:buFont typeface="Lexend"/>
              <a:buChar char="○"/>
              <a:defRPr>
                <a:solidFill>
                  <a:schemeClr val="dk2"/>
                </a:solidFill>
                <a:latin typeface="Lexend"/>
                <a:ea typeface="Lexend"/>
                <a:cs typeface="Lexend"/>
                <a:sym typeface="Lexend"/>
              </a:defRPr>
            </a:lvl5pPr>
            <a:lvl6pPr marL="2743200" lvl="5" indent="-317500">
              <a:lnSpc>
                <a:spcPct val="115000"/>
              </a:lnSpc>
              <a:spcBef>
                <a:spcPts val="0"/>
              </a:spcBef>
              <a:spcAft>
                <a:spcPts val="0"/>
              </a:spcAft>
              <a:buClr>
                <a:schemeClr val="dk2"/>
              </a:buClr>
              <a:buSzPts val="1400"/>
              <a:buFont typeface="Lexend"/>
              <a:buChar char="■"/>
              <a:defRPr>
                <a:solidFill>
                  <a:schemeClr val="dk2"/>
                </a:solidFill>
                <a:latin typeface="Lexend"/>
                <a:ea typeface="Lexend"/>
                <a:cs typeface="Lexend"/>
                <a:sym typeface="Lexend"/>
              </a:defRPr>
            </a:lvl6pPr>
            <a:lvl7pPr marL="3200400" lvl="6" indent="-317500">
              <a:lnSpc>
                <a:spcPct val="115000"/>
              </a:lnSpc>
              <a:spcBef>
                <a:spcPts val="0"/>
              </a:spcBef>
              <a:spcAft>
                <a:spcPts val="0"/>
              </a:spcAft>
              <a:buClr>
                <a:schemeClr val="dk2"/>
              </a:buClr>
              <a:buSzPts val="1400"/>
              <a:buFont typeface="Lexend"/>
              <a:buChar char="●"/>
              <a:defRPr>
                <a:solidFill>
                  <a:schemeClr val="dk2"/>
                </a:solidFill>
                <a:latin typeface="Lexend"/>
                <a:ea typeface="Lexend"/>
                <a:cs typeface="Lexend"/>
                <a:sym typeface="Lexend"/>
              </a:defRPr>
            </a:lvl7pPr>
            <a:lvl8pPr marL="3657600" lvl="7" indent="-317500">
              <a:lnSpc>
                <a:spcPct val="115000"/>
              </a:lnSpc>
              <a:spcBef>
                <a:spcPts val="0"/>
              </a:spcBef>
              <a:spcAft>
                <a:spcPts val="0"/>
              </a:spcAft>
              <a:buClr>
                <a:schemeClr val="dk2"/>
              </a:buClr>
              <a:buSzPts val="1400"/>
              <a:buFont typeface="Lexend"/>
              <a:buChar char="○"/>
              <a:defRPr>
                <a:solidFill>
                  <a:schemeClr val="dk2"/>
                </a:solidFill>
                <a:latin typeface="Lexend"/>
                <a:ea typeface="Lexend"/>
                <a:cs typeface="Lexend"/>
                <a:sym typeface="Lexend"/>
              </a:defRPr>
            </a:lvl8pPr>
            <a:lvl9pPr marL="4114800" lvl="8" indent="-317500">
              <a:lnSpc>
                <a:spcPct val="115000"/>
              </a:lnSpc>
              <a:spcBef>
                <a:spcPts val="0"/>
              </a:spcBef>
              <a:spcAft>
                <a:spcPts val="0"/>
              </a:spcAft>
              <a:buClr>
                <a:schemeClr val="dk2"/>
              </a:buClr>
              <a:buSzPts val="1400"/>
              <a:buFont typeface="Lexend"/>
              <a:buChar char="■"/>
              <a:defRPr>
                <a:solidFill>
                  <a:schemeClr val="dk2"/>
                </a:solidFill>
                <a:latin typeface="Lexend"/>
                <a:ea typeface="Lexend"/>
                <a:cs typeface="Lexend"/>
                <a:sym typeface="Lexend"/>
              </a:defRPr>
            </a:lvl9pPr>
          </a:lstStyle>
          <a:p>
            <a:endParaRPr/>
          </a:p>
        </p:txBody>
      </p:sp>
      <p:sp>
        <p:nvSpPr>
          <p:cNvPr id="10" name="Google Shape;10;p1"/>
          <p:cNvSpPr txBox="1">
            <a:spLocks noGrp="1"/>
          </p:cNvSpPr>
          <p:nvPr>
            <p:ph type="sldNum" idx="12"/>
          </p:nvPr>
        </p:nvSpPr>
        <p:spPr>
          <a:xfrm>
            <a:off x="11284400" y="6309400"/>
            <a:ext cx="731600" cy="548400"/>
          </a:xfrm>
          <a:prstGeom prst="rect">
            <a:avLst/>
          </a:prstGeom>
          <a:noFill/>
          <a:ln>
            <a:noFill/>
          </a:ln>
        </p:spPr>
        <p:txBody>
          <a:bodyPr spcFirstLastPara="1" wrap="square" lIns="91425" tIns="91425" rIns="91425" bIns="91425" anchor="ctr" anchorCtr="0">
            <a:noAutofit/>
          </a:bodyPr>
          <a:lstStyle>
            <a:lvl1pPr lvl="0" algn="r">
              <a:buNone/>
              <a:defRPr sz="1600" b="1">
                <a:solidFill>
                  <a:schemeClr val="lt1"/>
                </a:solidFill>
              </a:defRPr>
            </a:lvl1pPr>
            <a:lvl2pPr lvl="1" algn="r">
              <a:buNone/>
              <a:defRPr sz="1600" b="1">
                <a:solidFill>
                  <a:schemeClr val="lt1"/>
                </a:solidFill>
              </a:defRPr>
            </a:lvl2pPr>
            <a:lvl3pPr lvl="2" algn="r">
              <a:buNone/>
              <a:defRPr sz="1600" b="1">
                <a:solidFill>
                  <a:schemeClr val="lt1"/>
                </a:solidFill>
              </a:defRPr>
            </a:lvl3pPr>
            <a:lvl4pPr lvl="3" algn="r">
              <a:buNone/>
              <a:defRPr sz="1600" b="1">
                <a:solidFill>
                  <a:schemeClr val="lt1"/>
                </a:solidFill>
              </a:defRPr>
            </a:lvl4pPr>
            <a:lvl5pPr lvl="4" algn="r">
              <a:buNone/>
              <a:defRPr sz="1600" b="1">
                <a:solidFill>
                  <a:schemeClr val="lt1"/>
                </a:solidFill>
              </a:defRPr>
            </a:lvl5pPr>
            <a:lvl6pPr lvl="5" algn="r">
              <a:buNone/>
              <a:defRPr sz="1600" b="1">
                <a:solidFill>
                  <a:schemeClr val="lt1"/>
                </a:solidFill>
              </a:defRPr>
            </a:lvl6pPr>
            <a:lvl7pPr lvl="6" algn="r">
              <a:buNone/>
              <a:defRPr sz="1600" b="1">
                <a:solidFill>
                  <a:schemeClr val="lt1"/>
                </a:solidFill>
              </a:defRPr>
            </a:lvl7pPr>
            <a:lvl8pPr lvl="7" algn="r">
              <a:buNone/>
              <a:defRPr sz="1600" b="1">
                <a:solidFill>
                  <a:schemeClr val="lt1"/>
                </a:solidFill>
              </a:defRPr>
            </a:lvl8pPr>
            <a:lvl9pPr lvl="8" algn="r">
              <a:buNone/>
              <a:defRPr sz="1600" b="1">
                <a:solidFill>
                  <a:schemeClr val="lt1"/>
                </a:solidFill>
              </a:defRPr>
            </a:lvl9pPr>
          </a:lstStyle>
          <a:p>
            <a:fld id="{400BDF53-0B62-6F4E-AF65-9AB39FD04B3B}" type="slidenum">
              <a:rPr lang="en-NL" smtClean="0"/>
              <a:t>‹#›</a:t>
            </a:fld>
            <a:endParaRPr lang="en-NL"/>
          </a:p>
        </p:txBody>
      </p:sp>
    </p:spTree>
    <p:extLst>
      <p:ext uri="{BB962C8B-B14F-4D97-AF65-F5344CB8AC3E}">
        <p14:creationId xmlns:p14="http://schemas.microsoft.com/office/powerpoint/2010/main" val="3346062713"/>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6" r:id="rId4"/>
    <p:sldLayoutId id="2147483668" r:id="rId5"/>
    <p:sldLayoutId id="2147483669" r:id="rId6"/>
    <p:sldLayoutId id="2147483670" r:id="rId7"/>
    <p:sldLayoutId id="2147483671" r:id="rId8"/>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328B3-97A8-0483-E078-A1F7BBA1B604}"/>
              </a:ext>
            </a:extLst>
          </p:cNvPr>
          <p:cNvSpPr>
            <a:spLocks noGrp="1"/>
          </p:cNvSpPr>
          <p:nvPr>
            <p:ph type="ctrTitle"/>
          </p:nvPr>
        </p:nvSpPr>
        <p:spPr>
          <a:xfrm>
            <a:off x="415612" y="534838"/>
            <a:ext cx="6765118" cy="1656271"/>
          </a:xfrm>
        </p:spPr>
        <p:txBody>
          <a:bodyPr anchor="ctr">
            <a:noAutofit/>
          </a:bodyPr>
          <a:lstStyle/>
          <a:p>
            <a:r>
              <a:rPr lang="en-GB" sz="3200" b="1" dirty="0">
                <a:latin typeface="Times New Roman" panose="02020603050405020304" pitchFamily="18" charset="0"/>
                <a:cs typeface="Times New Roman" panose="02020603050405020304" pitchFamily="18" charset="0"/>
              </a:rPr>
              <a:t>Is Conversational XAI All You Need? </a:t>
            </a:r>
            <a:r>
              <a:rPr lang="en-GB" sz="3200" dirty="0">
                <a:latin typeface="Times New Roman" panose="02020603050405020304" pitchFamily="18" charset="0"/>
                <a:cs typeface="Times New Roman" panose="02020603050405020304" pitchFamily="18" charset="0"/>
              </a:rPr>
              <a:t>Human-AI Decision Making With a Conversational XAI Assistant</a:t>
            </a:r>
            <a:endParaRPr lang="en-NL" sz="3200" dirty="0">
              <a:latin typeface="Times New Roman" panose="02020603050405020304" pitchFamily="18" charset="0"/>
              <a:cs typeface="Times New Roman" panose="02020603050405020304" pitchFamily="18" charset="0"/>
            </a:endParaRPr>
          </a:p>
        </p:txBody>
      </p:sp>
      <p:sp>
        <p:nvSpPr>
          <p:cNvPr id="6" name="Subtitle 5">
            <a:extLst>
              <a:ext uri="{FF2B5EF4-FFF2-40B4-BE49-F238E27FC236}">
                <a16:creationId xmlns:a16="http://schemas.microsoft.com/office/drawing/2014/main" id="{65285866-40A7-CCE0-2523-ABA0D897D2CA}"/>
              </a:ext>
            </a:extLst>
          </p:cNvPr>
          <p:cNvSpPr>
            <a:spLocks noGrp="1"/>
          </p:cNvSpPr>
          <p:nvPr>
            <p:ph type="subTitle" idx="1"/>
          </p:nvPr>
        </p:nvSpPr>
        <p:spPr>
          <a:xfrm>
            <a:off x="0" y="2292279"/>
            <a:ext cx="8055540" cy="1056800"/>
          </a:xfrm>
        </p:spPr>
        <p:txBody>
          <a:bodyPr>
            <a:normAutofit/>
          </a:bodyPr>
          <a:lstStyle/>
          <a:p>
            <a:r>
              <a:rPr lang="en-NL" sz="2800" b="1" i="1" u="sng" dirty="0">
                <a:solidFill>
                  <a:schemeClr val="tx1"/>
                </a:solidFill>
                <a:latin typeface="Times New Roman" panose="02020603050405020304" pitchFamily="18" charset="0"/>
                <a:cs typeface="Times New Roman" panose="02020603050405020304" pitchFamily="18" charset="0"/>
              </a:rPr>
              <a:t>Gaole He</a:t>
            </a:r>
            <a:r>
              <a:rPr lang="en-NL" sz="2800" dirty="0">
                <a:solidFill>
                  <a:schemeClr val="tx1"/>
                </a:solidFill>
                <a:latin typeface="Times New Roman" panose="02020603050405020304" pitchFamily="18" charset="0"/>
                <a:cs typeface="Times New Roman" panose="02020603050405020304" pitchFamily="18" charset="0"/>
              </a:rPr>
              <a:t>, </a:t>
            </a:r>
            <a:r>
              <a:rPr lang="zh-CN" altLang="en-US" sz="2800" dirty="0">
                <a:solidFill>
                  <a:schemeClr val="tx1"/>
                </a:solidFill>
                <a:latin typeface="Times New Roman" panose="02020603050405020304" pitchFamily="18" charset="0"/>
                <a:cs typeface="Times New Roman" panose="02020603050405020304" pitchFamily="18" charset="0"/>
              </a:rPr>
              <a:t> </a:t>
            </a:r>
            <a:r>
              <a:rPr lang="en-GB" sz="2800" dirty="0" err="1">
                <a:solidFill>
                  <a:schemeClr val="tx1"/>
                </a:solidFill>
                <a:latin typeface="Times New Roman" panose="02020603050405020304" pitchFamily="18" charset="0"/>
                <a:cs typeface="Times New Roman" panose="02020603050405020304" pitchFamily="18" charset="0"/>
              </a:rPr>
              <a:t>Nilay</a:t>
            </a:r>
            <a:r>
              <a:rPr lang="en-GB" sz="2800" dirty="0">
                <a:solidFill>
                  <a:schemeClr val="tx1"/>
                </a:solidFill>
                <a:latin typeface="Times New Roman" panose="02020603050405020304" pitchFamily="18" charset="0"/>
                <a:cs typeface="Times New Roman" panose="02020603050405020304" pitchFamily="18" charset="0"/>
              </a:rPr>
              <a:t> Aishwarya,</a:t>
            </a:r>
            <a:r>
              <a:rPr lang="zh-CN" altLang="en-US" sz="2800" dirty="0">
                <a:solidFill>
                  <a:schemeClr val="tx1"/>
                </a:solidFill>
                <a:latin typeface="Times New Roman" panose="02020603050405020304" pitchFamily="18" charset="0"/>
                <a:cs typeface="Times New Roman" panose="02020603050405020304" pitchFamily="18" charset="0"/>
              </a:rPr>
              <a:t> </a:t>
            </a:r>
            <a:r>
              <a:rPr lang="en-GB" sz="2800" dirty="0">
                <a:solidFill>
                  <a:schemeClr val="tx1"/>
                </a:solidFill>
                <a:latin typeface="Times New Roman" panose="02020603050405020304" pitchFamily="18" charset="0"/>
                <a:cs typeface="Times New Roman" panose="02020603050405020304" pitchFamily="18" charset="0"/>
              </a:rPr>
              <a:t> </a:t>
            </a:r>
            <a:r>
              <a:rPr lang="en-GB" sz="2800" dirty="0" err="1">
                <a:solidFill>
                  <a:schemeClr val="tx1"/>
                </a:solidFill>
                <a:latin typeface="Times New Roman" panose="02020603050405020304" pitchFamily="18" charset="0"/>
                <a:cs typeface="Times New Roman" panose="02020603050405020304" pitchFamily="18" charset="0"/>
              </a:rPr>
              <a:t>Ujwal</a:t>
            </a:r>
            <a:r>
              <a:rPr lang="en-GB" sz="2800" dirty="0">
                <a:solidFill>
                  <a:schemeClr val="tx1"/>
                </a:solidFill>
                <a:latin typeface="Times New Roman" panose="02020603050405020304" pitchFamily="18" charset="0"/>
                <a:cs typeface="Times New Roman" panose="02020603050405020304" pitchFamily="18" charset="0"/>
              </a:rPr>
              <a:t> </a:t>
            </a:r>
            <a:r>
              <a:rPr lang="en-GB" sz="2800" dirty="0" err="1">
                <a:solidFill>
                  <a:schemeClr val="tx1"/>
                </a:solidFill>
                <a:latin typeface="Times New Roman" panose="02020603050405020304" pitchFamily="18" charset="0"/>
                <a:cs typeface="Times New Roman" panose="02020603050405020304" pitchFamily="18" charset="0"/>
              </a:rPr>
              <a:t>Gadiraju</a:t>
            </a:r>
            <a:endParaRPr lang="en-NL" sz="2800" dirty="0">
              <a:solidFill>
                <a:schemeClr val="tx1"/>
              </a:solidFill>
              <a:latin typeface="Times New Roman" panose="02020603050405020304" pitchFamily="18" charset="0"/>
              <a:cs typeface="Times New Roman" panose="02020603050405020304" pitchFamily="18" charset="0"/>
            </a:endParaRPr>
          </a:p>
        </p:txBody>
      </p:sp>
      <p:pic>
        <p:nvPicPr>
          <p:cNvPr id="7" name="Picture 2">
            <a:extLst>
              <a:ext uri="{FF2B5EF4-FFF2-40B4-BE49-F238E27FC236}">
                <a16:creationId xmlns:a16="http://schemas.microsoft.com/office/drawing/2014/main" id="{14C0D686-22D2-F965-1218-F0B30D11CD0B}"/>
              </a:ext>
            </a:extLst>
          </p:cNvPr>
          <p:cNvPicPr>
            <a:picLocks noChangeAspect="1" noChangeArrowheads="1"/>
          </p:cNvPicPr>
          <p:nvPr/>
        </p:nvPicPr>
        <p:blipFill>
          <a:blip r:embed="rId3"/>
          <a:srcRect/>
          <a:stretch/>
        </p:blipFill>
        <p:spPr bwMode="auto">
          <a:xfrm>
            <a:off x="3258171" y="3021251"/>
            <a:ext cx="1080000" cy="1080000"/>
          </a:xfrm>
          <a:prstGeom prst="ellipse">
            <a:avLst/>
          </a:prstGeom>
          <a:noFill/>
          <a:effectLst>
            <a:softEdge rad="0"/>
          </a:effectLst>
          <a:extLst>
            <a:ext uri="{909E8E84-426E-40DD-AFC4-6F175D3DCCD1}">
              <a14:hiddenFill xmlns:a14="http://schemas.microsoft.com/office/drawing/2010/main">
                <a:solidFill>
                  <a:srgbClr val="FFFFFF"/>
                </a:solidFill>
              </a14:hiddenFill>
            </a:ext>
          </a:extLst>
        </p:spPr>
      </p:pic>
      <p:pic>
        <p:nvPicPr>
          <p:cNvPr id="8" name="Picture 7" descr="A person wearing glasses&#10;&#10;Description automatically generated with medium confidence">
            <a:extLst>
              <a:ext uri="{FF2B5EF4-FFF2-40B4-BE49-F238E27FC236}">
                <a16:creationId xmlns:a16="http://schemas.microsoft.com/office/drawing/2014/main" id="{66B5C4FF-7810-4D3D-B8DA-2ABC345F966D}"/>
              </a:ext>
            </a:extLst>
          </p:cNvPr>
          <p:cNvPicPr preferRelativeResize="0">
            <a:picLocks/>
          </p:cNvPicPr>
          <p:nvPr/>
        </p:nvPicPr>
        <p:blipFill rotWithShape="1">
          <a:blip r:embed="rId4"/>
          <a:srcRect l="5924" t="10547" r="10319" b="23179"/>
          <a:stretch/>
        </p:blipFill>
        <p:spPr>
          <a:xfrm>
            <a:off x="987240" y="3021251"/>
            <a:ext cx="1080000" cy="1080000"/>
          </a:xfrm>
          <a:prstGeom prst="ellipse">
            <a:avLst/>
          </a:prstGeom>
          <a:noFill/>
          <a:effectLst>
            <a:softEdge rad="0"/>
          </a:effectLst>
        </p:spPr>
      </p:pic>
      <p:pic>
        <p:nvPicPr>
          <p:cNvPr id="9" name="Picture 6">
            <a:extLst>
              <a:ext uri="{FF2B5EF4-FFF2-40B4-BE49-F238E27FC236}">
                <a16:creationId xmlns:a16="http://schemas.microsoft.com/office/drawing/2014/main" id="{4D636DD5-57F4-B982-B100-11471CC81785}"/>
              </a:ext>
            </a:extLst>
          </p:cNvPr>
          <p:cNvPicPr>
            <a:picLocks noChangeAspect="1" noChangeArrowheads="1"/>
          </p:cNvPicPr>
          <p:nvPr/>
        </p:nvPicPr>
        <p:blipFill rotWithShape="1">
          <a:blip r:embed="rId5"/>
          <a:srcRect b="33399"/>
          <a:stretch/>
        </p:blipFill>
        <p:spPr bwMode="auto">
          <a:xfrm>
            <a:off x="5674535" y="3021251"/>
            <a:ext cx="1081072" cy="1080000"/>
          </a:xfrm>
          <a:prstGeom prst="ellipse">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58A9013-4B59-8848-FEB8-89BB59127CFA}"/>
              </a:ext>
            </a:extLst>
          </p:cNvPr>
          <p:cNvPicPr>
            <a:picLocks noChangeAspect="1"/>
          </p:cNvPicPr>
          <p:nvPr/>
        </p:nvPicPr>
        <p:blipFill>
          <a:blip r:embed="rId6"/>
          <a:stretch>
            <a:fillRect/>
          </a:stretch>
        </p:blipFill>
        <p:spPr>
          <a:xfrm>
            <a:off x="987240" y="4830224"/>
            <a:ext cx="1546223" cy="811134"/>
          </a:xfrm>
          <a:prstGeom prst="rect">
            <a:avLst/>
          </a:prstGeom>
        </p:spPr>
      </p:pic>
      <p:pic>
        <p:nvPicPr>
          <p:cNvPr id="11" name="Google Shape;550;p24">
            <a:extLst>
              <a:ext uri="{FF2B5EF4-FFF2-40B4-BE49-F238E27FC236}">
                <a16:creationId xmlns:a16="http://schemas.microsoft.com/office/drawing/2014/main" id="{D03F079E-5B84-2D48-76F2-240A80437C40}"/>
              </a:ext>
            </a:extLst>
          </p:cNvPr>
          <p:cNvPicPr preferRelativeResize="0"/>
          <p:nvPr/>
        </p:nvPicPr>
        <p:blipFill>
          <a:blip r:embed="rId7"/>
          <a:stretch>
            <a:fillRect/>
          </a:stretch>
        </p:blipFill>
        <p:spPr>
          <a:xfrm>
            <a:off x="4508501" y="4579237"/>
            <a:ext cx="2672229" cy="1331489"/>
          </a:xfrm>
          <a:prstGeom prst="rect">
            <a:avLst/>
          </a:prstGeom>
          <a:noFill/>
        </p:spPr>
      </p:pic>
      <p:pic>
        <p:nvPicPr>
          <p:cNvPr id="1030" name="Picture 6" descr="This image shows an individual with orange hair interacting with a large, abstract digital mirrored structure. The structure is composed of squares in varying shades of green, orange, white, and black which are pieced together to reflect the individual’s figure. The figure's hand is extended as if pointing to or interacting with the mirrored structure. Behind the  structure are streams of binary code (0s and 1s) in orange, flowing towards the digital grid.">
            <a:extLst>
              <a:ext uri="{FF2B5EF4-FFF2-40B4-BE49-F238E27FC236}">
                <a16:creationId xmlns:a16="http://schemas.microsoft.com/office/drawing/2014/main" id="{FC39211E-A2B0-14EA-F536-42738C7AA0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3815" y="1"/>
            <a:ext cx="4438185" cy="628694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25EED33-73D0-9BF6-97CD-819097E88DB0}"/>
              </a:ext>
            </a:extLst>
          </p:cNvPr>
          <p:cNvSpPr txBox="1"/>
          <p:nvPr/>
        </p:nvSpPr>
        <p:spPr>
          <a:xfrm>
            <a:off x="7753815" y="5825284"/>
            <a:ext cx="3899647" cy="461665"/>
          </a:xfrm>
          <a:prstGeom prst="rect">
            <a:avLst/>
          </a:prstGeom>
          <a:noFill/>
        </p:spPr>
        <p:txBody>
          <a:bodyPr wrap="square">
            <a:spAutoFit/>
          </a:bodyPr>
          <a:lstStyle/>
          <a:p>
            <a:r>
              <a:rPr lang="en-NL" sz="1200" dirty="0">
                <a:solidFill>
                  <a:schemeClr val="bg1">
                    <a:lumMod val="50000"/>
                  </a:schemeClr>
                </a:solidFill>
              </a:rPr>
              <a:t>Yutong Liu &amp; Kingston School of Art  </a:t>
            </a:r>
          </a:p>
          <a:p>
            <a:r>
              <a:rPr lang="en-NL" sz="1200" dirty="0">
                <a:solidFill>
                  <a:schemeClr val="bg1">
                    <a:lumMod val="50000"/>
                  </a:schemeClr>
                </a:solidFill>
              </a:rPr>
              <a:t>/ Better Images of AI / Talking to AI / CC-BY 4.0</a:t>
            </a:r>
          </a:p>
        </p:txBody>
      </p:sp>
      <p:sp>
        <p:nvSpPr>
          <p:cNvPr id="3" name="Slide Number Placeholder 2">
            <a:extLst>
              <a:ext uri="{FF2B5EF4-FFF2-40B4-BE49-F238E27FC236}">
                <a16:creationId xmlns:a16="http://schemas.microsoft.com/office/drawing/2014/main" id="{DBE5A14C-BA90-C886-0A8C-915D3F16A915}"/>
              </a:ext>
            </a:extLst>
          </p:cNvPr>
          <p:cNvSpPr>
            <a:spLocks noGrp="1"/>
          </p:cNvSpPr>
          <p:nvPr>
            <p:ph type="sldNum" idx="12"/>
          </p:nvPr>
        </p:nvSpPr>
        <p:spPr/>
        <p:txBody>
          <a:bodyPr/>
          <a:lstStyle/>
          <a:p>
            <a:fld id="{400BDF53-0B62-6F4E-AF65-9AB39FD04B3B}" type="slidenum">
              <a:rPr lang="en-NL" smtClean="0"/>
              <a:t>1</a:t>
            </a:fld>
            <a:endParaRPr lang="en-NL"/>
          </a:p>
        </p:txBody>
      </p:sp>
    </p:spTree>
    <p:extLst>
      <p:ext uri="{BB962C8B-B14F-4D97-AF65-F5344CB8AC3E}">
        <p14:creationId xmlns:p14="http://schemas.microsoft.com/office/powerpoint/2010/main" val="3736049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A9CFD-B36C-769E-5E04-F07229F02BA2}"/>
              </a:ext>
            </a:extLst>
          </p:cNvPr>
          <p:cNvSpPr>
            <a:spLocks noGrp="1"/>
          </p:cNvSpPr>
          <p:nvPr>
            <p:ph type="title"/>
          </p:nvPr>
        </p:nvSpPr>
        <p:spPr/>
        <p:txBody>
          <a:bodyPr>
            <a:normAutofit/>
          </a:bodyPr>
          <a:lstStyle/>
          <a:p>
            <a:r>
              <a:rPr lang="en-US" altLang="zh-CN" sz="3200" dirty="0">
                <a:latin typeface="Times New Roman" panose="02020603050405020304" pitchFamily="18" charset="0"/>
                <a:cs typeface="Times New Roman" panose="02020603050405020304" pitchFamily="18" charset="0"/>
              </a:rPr>
              <a:t>Research</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Questions</a:t>
            </a:r>
            <a:endParaRPr lang="en-NL"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85005F1-08AF-9179-80CA-71C049E75AC0}"/>
              </a:ext>
            </a:extLst>
          </p:cNvPr>
          <p:cNvSpPr>
            <a:spLocks noGrp="1"/>
          </p:cNvSpPr>
          <p:nvPr>
            <p:ph type="sldNum" idx="12"/>
          </p:nvPr>
        </p:nvSpPr>
        <p:spPr/>
        <p:txBody>
          <a:bodyPr/>
          <a:lstStyle/>
          <a:p>
            <a:fld id="{400BDF53-0B62-6F4E-AF65-9AB39FD04B3B}" type="slidenum">
              <a:rPr lang="en-NL" smtClean="0"/>
              <a:t>10</a:t>
            </a:fld>
            <a:endParaRPr lang="en-NL"/>
          </a:p>
        </p:txBody>
      </p:sp>
      <p:sp>
        <p:nvSpPr>
          <p:cNvPr id="5" name="Alternative Process 4">
            <a:extLst>
              <a:ext uri="{FF2B5EF4-FFF2-40B4-BE49-F238E27FC236}">
                <a16:creationId xmlns:a16="http://schemas.microsoft.com/office/drawing/2014/main" id="{5845B90E-F861-0526-F44F-73E57B48478B}"/>
              </a:ext>
            </a:extLst>
          </p:cNvPr>
          <p:cNvSpPr/>
          <p:nvPr/>
        </p:nvSpPr>
        <p:spPr>
          <a:xfrm>
            <a:off x="738996" y="2313744"/>
            <a:ext cx="5357003" cy="1969827"/>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just"/>
            <a:r>
              <a:rPr lang="en-US" altLang="zh-CN" sz="2000" b="1" dirty="0">
                <a:latin typeface="Times New Roman" panose="02020603050405020304" pitchFamily="18" charset="0"/>
                <a:cs typeface="Times New Roman" panose="02020603050405020304" pitchFamily="18" charset="0"/>
              </a:rPr>
              <a:t>RQ1:</a:t>
            </a:r>
            <a:r>
              <a:rPr lang="zh-CN" altLang="en-US" sz="2000" b="1"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How does a conversational XAI interface shape user understanding of an AI system, in comparison with the XAI Dashboard?</a:t>
            </a:r>
            <a:endParaRPr lang="en-GB" sz="2000" kern="1200" dirty="0">
              <a:latin typeface="Times New Roman" panose="02020603050405020304" pitchFamily="18" charset="0"/>
              <a:cs typeface="Times New Roman" panose="02020603050405020304" pitchFamily="18" charset="0"/>
            </a:endParaRPr>
          </a:p>
        </p:txBody>
      </p:sp>
      <p:sp>
        <p:nvSpPr>
          <p:cNvPr id="6" name="Alternative Process 5">
            <a:extLst>
              <a:ext uri="{FF2B5EF4-FFF2-40B4-BE49-F238E27FC236}">
                <a16:creationId xmlns:a16="http://schemas.microsoft.com/office/drawing/2014/main" id="{F32F8DDE-C74A-A57A-C135-72B2E86C23F3}"/>
              </a:ext>
            </a:extLst>
          </p:cNvPr>
          <p:cNvSpPr/>
          <p:nvPr/>
        </p:nvSpPr>
        <p:spPr>
          <a:xfrm>
            <a:off x="6616325" y="2313744"/>
            <a:ext cx="5357002" cy="1969827"/>
          </a:xfrm>
          <a:prstGeom prst="flowChartAlternateProcess">
            <a:avLst/>
          </a:prstGeom>
        </p:spPr>
        <p:style>
          <a:lnRef idx="2">
            <a:schemeClr val="accent4"/>
          </a:lnRef>
          <a:fillRef idx="1">
            <a:schemeClr val="lt1"/>
          </a:fillRef>
          <a:effectRef idx="0">
            <a:schemeClr val="accent4"/>
          </a:effectRef>
          <a:fontRef idx="minor">
            <a:schemeClr val="dk1"/>
          </a:fontRef>
        </p:style>
        <p:txBody>
          <a:bodyPr rtlCol="0" anchor="ctr"/>
          <a:lstStyle/>
          <a:p>
            <a:pPr algn="just"/>
            <a:r>
              <a:rPr lang="en-NL" sz="2000" b="1" kern="1200" dirty="0">
                <a:latin typeface="Times New Roman" panose="02020603050405020304" pitchFamily="18" charset="0"/>
                <a:cs typeface="Times New Roman" panose="02020603050405020304" pitchFamily="18" charset="0"/>
              </a:rPr>
              <a:t>RQ</a:t>
            </a:r>
            <a:r>
              <a:rPr lang="en-US" altLang="zh-CN" sz="2000" b="1" kern="1200" dirty="0">
                <a:latin typeface="Times New Roman" panose="02020603050405020304" pitchFamily="18" charset="0"/>
                <a:cs typeface="Times New Roman" panose="02020603050405020304" pitchFamily="18" charset="0"/>
              </a:rPr>
              <a:t>2</a:t>
            </a:r>
            <a:r>
              <a:rPr lang="en-US" altLang="zh-CN" sz="2000" kern="1200" dirty="0">
                <a:latin typeface="Times New Roman" panose="02020603050405020304" pitchFamily="18" charset="0"/>
                <a:cs typeface="Times New Roman" panose="02020603050405020304" pitchFamily="18" charset="0"/>
              </a:rPr>
              <a:t>:</a:t>
            </a:r>
            <a:r>
              <a:rPr lang="zh-CN" altLang="en-US" sz="2000" kern="1200" dirty="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How does a conversational XAI interface influence user trust and reliance on an AI system, in comparison with the XAI Dashboard?</a:t>
            </a:r>
            <a:endParaRPr lang="en-GB" sz="2000" kern="12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E7F5795-EA99-1449-51F8-0A349CD280D8}"/>
              </a:ext>
            </a:extLst>
          </p:cNvPr>
          <p:cNvSpPr txBox="1"/>
          <p:nvPr/>
        </p:nvSpPr>
        <p:spPr>
          <a:xfrm>
            <a:off x="857162" y="6439652"/>
            <a:ext cx="10158770" cy="338554"/>
          </a:xfrm>
          <a:prstGeom prst="rect">
            <a:avLst/>
          </a:prstGeom>
          <a:noFill/>
        </p:spPr>
        <p:txBody>
          <a:bodyPr wrap="square" rtlCol="0">
            <a:spAutoFit/>
          </a:bodyPr>
          <a:lstStyle/>
          <a:p>
            <a:r>
              <a:rPr lang="en-NL" sz="1600" dirty="0">
                <a:solidFill>
                  <a:schemeClr val="bg1"/>
                </a:solidFill>
                <a:latin typeface="Times New Roman" panose="02020603050405020304" pitchFamily="18" charset="0"/>
                <a:cs typeface="Times New Roman" panose="02020603050405020304" pitchFamily="18" charset="0"/>
              </a:rPr>
              <a:t>Background</a:t>
            </a:r>
            <a:r>
              <a:rPr lang="en-US" altLang="zh-CN" sz="1600" dirty="0">
                <a:solidFill>
                  <a:schemeClr val="bg1"/>
                </a:solidFill>
                <a:latin typeface="Times New Roman" panose="02020603050405020304" pitchFamily="18" charset="0"/>
                <a:cs typeface="Times New Roman" panose="02020603050405020304" pitchFamily="18" charset="0"/>
              </a:rPr>
              <a:t>	</a:t>
            </a:r>
            <a:r>
              <a:rPr lang="zh-CN" altLang="en-US" sz="1600" dirty="0">
                <a:solidFill>
                  <a:schemeClr val="bg1"/>
                </a:solidFill>
                <a:latin typeface="Times New Roman" panose="02020603050405020304" pitchFamily="18" charset="0"/>
                <a:cs typeface="Times New Roman" panose="02020603050405020304" pitchFamily="18" charset="0"/>
              </a:rPr>
              <a:t> </a:t>
            </a:r>
            <a:r>
              <a:rPr lang="en-US" altLang="zh-CN" sz="1600" dirty="0">
                <a:solidFill>
                  <a:schemeClr val="bg1"/>
                </a:solidFill>
                <a:latin typeface="Times New Roman" panose="02020603050405020304" pitchFamily="18" charset="0"/>
                <a:cs typeface="Times New Roman" panose="02020603050405020304" pitchFamily="18" charset="0"/>
              </a:rPr>
              <a:t>|	</a:t>
            </a:r>
            <a:r>
              <a:rPr lang="en-US" altLang="zh-CN" sz="1600" b="1" dirty="0">
                <a:solidFill>
                  <a:schemeClr val="bg1"/>
                </a:solidFill>
                <a:latin typeface="Times New Roman" panose="02020603050405020304" pitchFamily="18" charset="0"/>
                <a:cs typeface="Times New Roman" panose="02020603050405020304" pitchFamily="18" charset="0"/>
              </a:rPr>
              <a:t>Motivation</a:t>
            </a:r>
            <a:r>
              <a:rPr lang="en-US" altLang="zh-CN" sz="1600" dirty="0">
                <a:solidFill>
                  <a:schemeClr val="bg1"/>
                </a:solidFill>
                <a:latin typeface="Times New Roman" panose="02020603050405020304" pitchFamily="18" charset="0"/>
                <a:cs typeface="Times New Roman" panose="02020603050405020304" pitchFamily="18" charset="0"/>
              </a:rPr>
              <a:t>	|	Method		|	Results</a:t>
            </a:r>
            <a:endParaRPr lang="en-NL"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676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5CDAC-C0D8-F920-1AC7-10A7B3FD80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EF55A4-BD14-2F6A-CF85-F632A3C4D338}"/>
              </a:ext>
            </a:extLst>
          </p:cNvPr>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Method</a:t>
            </a:r>
            <a:endParaRPr lang="en-NL"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8A370CF-0824-17E1-BFEE-002DC4CF9F06}"/>
              </a:ext>
            </a:extLst>
          </p:cNvPr>
          <p:cNvSpPr>
            <a:spLocks noGrp="1"/>
          </p:cNvSpPr>
          <p:nvPr>
            <p:ph type="subTitle" idx="1"/>
          </p:nvPr>
        </p:nvSpPr>
        <p:spPr/>
        <p:txBody>
          <a:bodyPr/>
          <a:lstStyle/>
          <a:p>
            <a:endParaRPr lang="en-NL"/>
          </a:p>
        </p:txBody>
      </p:sp>
      <p:sp>
        <p:nvSpPr>
          <p:cNvPr id="4" name="Slide Number Placeholder 3">
            <a:extLst>
              <a:ext uri="{FF2B5EF4-FFF2-40B4-BE49-F238E27FC236}">
                <a16:creationId xmlns:a16="http://schemas.microsoft.com/office/drawing/2014/main" id="{FA5947AC-47EC-33C9-E42E-E152B3DA454D}"/>
              </a:ext>
            </a:extLst>
          </p:cNvPr>
          <p:cNvSpPr>
            <a:spLocks noGrp="1"/>
          </p:cNvSpPr>
          <p:nvPr>
            <p:ph type="sldNum" idx="12"/>
          </p:nvPr>
        </p:nvSpPr>
        <p:spPr/>
        <p:txBody>
          <a:bodyPr/>
          <a:lstStyle/>
          <a:p>
            <a:fld id="{400BDF53-0B62-6F4E-AF65-9AB39FD04B3B}" type="slidenum">
              <a:rPr lang="en-NL" smtClean="0"/>
              <a:t>11</a:t>
            </a:fld>
            <a:endParaRPr lang="en-NL"/>
          </a:p>
        </p:txBody>
      </p:sp>
    </p:spTree>
    <p:extLst>
      <p:ext uri="{BB962C8B-B14F-4D97-AF65-F5344CB8AC3E}">
        <p14:creationId xmlns:p14="http://schemas.microsoft.com/office/powerpoint/2010/main" val="860154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CFED7-D580-8439-6244-4A1CCD8BFB1E}"/>
              </a:ext>
            </a:extLst>
          </p:cNvPr>
          <p:cNvSpPr>
            <a:spLocks noGrp="1"/>
          </p:cNvSpPr>
          <p:nvPr>
            <p:ph type="title"/>
          </p:nvPr>
        </p:nvSpPr>
        <p:spPr/>
        <p:txBody>
          <a:bodyPr>
            <a:normAutofit/>
          </a:bodyPr>
          <a:lstStyle/>
          <a:p>
            <a:r>
              <a:rPr lang="en-US" altLang="zh-CN" sz="3200" dirty="0">
                <a:latin typeface="Times New Roman" panose="02020603050405020304" pitchFamily="18" charset="0"/>
                <a:cs typeface="Times New Roman" panose="02020603050405020304" pitchFamily="18" charset="0"/>
              </a:rPr>
              <a:t>Loan</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Approval</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Task</a:t>
            </a:r>
            <a:endParaRPr lang="en-NL"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7BA4794-1731-C87E-0503-2DFB2D1D4B37}"/>
              </a:ext>
            </a:extLst>
          </p:cNvPr>
          <p:cNvSpPr>
            <a:spLocks noGrp="1"/>
          </p:cNvSpPr>
          <p:nvPr>
            <p:ph type="sldNum" idx="12"/>
          </p:nvPr>
        </p:nvSpPr>
        <p:spPr/>
        <p:txBody>
          <a:bodyPr/>
          <a:lstStyle/>
          <a:p>
            <a:fld id="{400BDF53-0B62-6F4E-AF65-9AB39FD04B3B}" type="slidenum">
              <a:rPr lang="en-NL" smtClean="0"/>
              <a:t>12</a:t>
            </a:fld>
            <a:endParaRPr lang="en-NL"/>
          </a:p>
        </p:txBody>
      </p:sp>
      <p:pic>
        <p:nvPicPr>
          <p:cNvPr id="5" name="Picture 4">
            <a:extLst>
              <a:ext uri="{FF2B5EF4-FFF2-40B4-BE49-F238E27FC236}">
                <a16:creationId xmlns:a16="http://schemas.microsoft.com/office/drawing/2014/main" id="{5B0ED377-A817-0633-1E9A-AC774EED996F}"/>
              </a:ext>
            </a:extLst>
          </p:cNvPr>
          <p:cNvPicPr>
            <a:picLocks noChangeAspect="1"/>
          </p:cNvPicPr>
          <p:nvPr/>
        </p:nvPicPr>
        <p:blipFill>
          <a:blip r:embed="rId3"/>
          <a:stretch>
            <a:fillRect/>
          </a:stretch>
        </p:blipFill>
        <p:spPr>
          <a:xfrm>
            <a:off x="3646044" y="1356967"/>
            <a:ext cx="8004156" cy="4739033"/>
          </a:xfrm>
          <a:prstGeom prst="rect">
            <a:avLst/>
          </a:prstGeom>
        </p:spPr>
      </p:pic>
      <p:pic>
        <p:nvPicPr>
          <p:cNvPr id="6" name="Picture 5">
            <a:extLst>
              <a:ext uri="{FF2B5EF4-FFF2-40B4-BE49-F238E27FC236}">
                <a16:creationId xmlns:a16="http://schemas.microsoft.com/office/drawing/2014/main" id="{DF23A700-F9AE-62BE-0E07-321348B2DF83}"/>
              </a:ext>
            </a:extLst>
          </p:cNvPr>
          <p:cNvPicPr>
            <a:picLocks noChangeAspect="1"/>
          </p:cNvPicPr>
          <p:nvPr/>
        </p:nvPicPr>
        <p:blipFill>
          <a:blip r:embed="rId4"/>
          <a:stretch>
            <a:fillRect/>
          </a:stretch>
        </p:blipFill>
        <p:spPr>
          <a:xfrm>
            <a:off x="541800" y="2673484"/>
            <a:ext cx="2105997" cy="2105997"/>
          </a:xfrm>
          <a:prstGeom prst="rect">
            <a:avLst/>
          </a:prstGeom>
        </p:spPr>
      </p:pic>
      <p:sp>
        <p:nvSpPr>
          <p:cNvPr id="10" name="TextBox 9">
            <a:extLst>
              <a:ext uri="{FF2B5EF4-FFF2-40B4-BE49-F238E27FC236}">
                <a16:creationId xmlns:a16="http://schemas.microsoft.com/office/drawing/2014/main" id="{070CF167-7BE9-D54D-1542-0AF3204E70DE}"/>
              </a:ext>
            </a:extLst>
          </p:cNvPr>
          <p:cNvSpPr txBox="1"/>
          <p:nvPr/>
        </p:nvSpPr>
        <p:spPr>
          <a:xfrm>
            <a:off x="857162" y="6439652"/>
            <a:ext cx="10158770" cy="338554"/>
          </a:xfrm>
          <a:prstGeom prst="rect">
            <a:avLst/>
          </a:prstGeom>
          <a:noFill/>
        </p:spPr>
        <p:txBody>
          <a:bodyPr wrap="square" rtlCol="0">
            <a:spAutoFit/>
          </a:bodyPr>
          <a:lstStyle/>
          <a:p>
            <a:r>
              <a:rPr lang="en-NL" sz="1600" dirty="0">
                <a:solidFill>
                  <a:schemeClr val="bg1"/>
                </a:solidFill>
                <a:latin typeface="Times New Roman" panose="02020603050405020304" pitchFamily="18" charset="0"/>
                <a:cs typeface="Times New Roman" panose="02020603050405020304" pitchFamily="18" charset="0"/>
              </a:rPr>
              <a:t>Background</a:t>
            </a:r>
            <a:r>
              <a:rPr lang="en-US" altLang="zh-CN" sz="1600" dirty="0">
                <a:solidFill>
                  <a:schemeClr val="bg1"/>
                </a:solidFill>
                <a:latin typeface="Times New Roman" panose="02020603050405020304" pitchFamily="18" charset="0"/>
                <a:cs typeface="Times New Roman" panose="02020603050405020304" pitchFamily="18" charset="0"/>
              </a:rPr>
              <a:t>	</a:t>
            </a:r>
            <a:r>
              <a:rPr lang="zh-CN" altLang="en-US" sz="1600" dirty="0">
                <a:solidFill>
                  <a:schemeClr val="bg1"/>
                </a:solidFill>
                <a:latin typeface="Times New Roman" panose="02020603050405020304" pitchFamily="18" charset="0"/>
                <a:cs typeface="Times New Roman" panose="02020603050405020304" pitchFamily="18" charset="0"/>
              </a:rPr>
              <a:t> </a:t>
            </a:r>
            <a:r>
              <a:rPr lang="en-US" altLang="zh-CN" sz="1600" dirty="0">
                <a:solidFill>
                  <a:schemeClr val="bg1"/>
                </a:solidFill>
                <a:latin typeface="Times New Roman" panose="02020603050405020304" pitchFamily="18" charset="0"/>
                <a:cs typeface="Times New Roman" panose="02020603050405020304" pitchFamily="18" charset="0"/>
              </a:rPr>
              <a:t>|	Motivation		|	</a:t>
            </a:r>
            <a:r>
              <a:rPr lang="en-US" altLang="zh-CN" sz="1600" b="1" dirty="0">
                <a:solidFill>
                  <a:schemeClr val="bg1"/>
                </a:solidFill>
                <a:latin typeface="Times New Roman" panose="02020603050405020304" pitchFamily="18" charset="0"/>
                <a:cs typeface="Times New Roman" panose="02020603050405020304" pitchFamily="18" charset="0"/>
              </a:rPr>
              <a:t>Method</a:t>
            </a:r>
            <a:r>
              <a:rPr lang="en-US" altLang="zh-CN" sz="1600" dirty="0">
                <a:solidFill>
                  <a:schemeClr val="bg1"/>
                </a:solidFill>
                <a:latin typeface="Times New Roman" panose="02020603050405020304" pitchFamily="18" charset="0"/>
                <a:cs typeface="Times New Roman" panose="02020603050405020304" pitchFamily="18" charset="0"/>
              </a:rPr>
              <a:t>		|	Results</a:t>
            </a:r>
            <a:endParaRPr lang="en-NL"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3060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58E97DB7-BAED-2769-0DB7-6FB749D9A4D3}"/>
              </a:ext>
            </a:extLst>
          </p:cNvPr>
          <p:cNvSpPr/>
          <p:nvPr/>
        </p:nvSpPr>
        <p:spPr>
          <a:xfrm>
            <a:off x="748145" y="4762082"/>
            <a:ext cx="4750131" cy="1370006"/>
          </a:xfrm>
          <a:prstGeom prst="roundRect">
            <a:avLst/>
          </a:prstGeom>
          <a:solidFill>
            <a:srgbClr val="F0EEFE"/>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575FB4AD-72DE-EDD4-CE70-C4063C0A47B9}"/>
              </a:ext>
            </a:extLst>
          </p:cNvPr>
          <p:cNvSpPr/>
          <p:nvPr/>
        </p:nvSpPr>
        <p:spPr>
          <a:xfrm>
            <a:off x="732665" y="1562312"/>
            <a:ext cx="4752313" cy="1370006"/>
          </a:xfrm>
          <a:prstGeom prst="roundRect">
            <a:avLst/>
          </a:prstGeom>
          <a:solidFill>
            <a:srgbClr val="FFEAD4"/>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Rectangle 15">
            <a:extLst>
              <a:ext uri="{FF2B5EF4-FFF2-40B4-BE49-F238E27FC236}">
                <a16:creationId xmlns:a16="http://schemas.microsoft.com/office/drawing/2014/main" id="{B4EF691E-EF41-5FD7-6FAF-B5BF082C24AB}"/>
              </a:ext>
            </a:extLst>
          </p:cNvPr>
          <p:cNvSpPr/>
          <p:nvPr/>
        </p:nvSpPr>
        <p:spPr>
          <a:xfrm>
            <a:off x="6928795" y="815673"/>
            <a:ext cx="4597865" cy="440099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NL"/>
          </a:p>
        </p:txBody>
      </p:sp>
      <p:pic>
        <p:nvPicPr>
          <p:cNvPr id="4" name="Picture 3">
            <a:extLst>
              <a:ext uri="{FF2B5EF4-FFF2-40B4-BE49-F238E27FC236}">
                <a16:creationId xmlns:a16="http://schemas.microsoft.com/office/drawing/2014/main" id="{6A178B41-A3A4-D7AA-8D96-8EDFA71C2629}"/>
              </a:ext>
            </a:extLst>
          </p:cNvPr>
          <p:cNvPicPr>
            <a:picLocks noChangeAspect="1"/>
          </p:cNvPicPr>
          <p:nvPr/>
        </p:nvPicPr>
        <p:blipFill>
          <a:blip r:embed="rId3"/>
          <a:stretch>
            <a:fillRect/>
          </a:stretch>
        </p:blipFill>
        <p:spPr>
          <a:xfrm>
            <a:off x="6994390" y="2089891"/>
            <a:ext cx="562153" cy="562153"/>
          </a:xfrm>
          <a:prstGeom prst="rect">
            <a:avLst/>
          </a:prstGeom>
        </p:spPr>
      </p:pic>
      <p:sp>
        <p:nvSpPr>
          <p:cNvPr id="6" name="Rounded Rectangular Callout 5">
            <a:extLst>
              <a:ext uri="{FF2B5EF4-FFF2-40B4-BE49-F238E27FC236}">
                <a16:creationId xmlns:a16="http://schemas.microsoft.com/office/drawing/2014/main" id="{0513B6FA-4A07-A3B2-430F-567800C75A4D}"/>
              </a:ext>
            </a:extLst>
          </p:cNvPr>
          <p:cNvSpPr/>
          <p:nvPr/>
        </p:nvSpPr>
        <p:spPr>
          <a:xfrm>
            <a:off x="7561023" y="1853282"/>
            <a:ext cx="3275045" cy="457966"/>
          </a:xfrm>
          <a:prstGeom prst="wedgeRoundRectCallout">
            <a:avLst>
              <a:gd name="adj1" fmla="val -48183"/>
              <a:gd name="adj2" fmla="val 7532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would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suggest</a:t>
            </a:r>
            <a:r>
              <a:rPr lang="zh-CN" altLang="en-US"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rejecting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this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application.</a:t>
            </a:r>
            <a:endParaRPr lang="en-NL" dirty="0">
              <a:latin typeface="Times New Roman" panose="02020603050405020304" pitchFamily="18" charset="0"/>
              <a:cs typeface="Times New Roman" panose="02020603050405020304" pitchFamily="18" charset="0"/>
            </a:endParaRPr>
          </a:p>
        </p:txBody>
      </p:sp>
      <p:sp>
        <p:nvSpPr>
          <p:cNvPr id="9" name="Rounded Rectangular Callout 8">
            <a:extLst>
              <a:ext uri="{FF2B5EF4-FFF2-40B4-BE49-F238E27FC236}">
                <a16:creationId xmlns:a16="http://schemas.microsoft.com/office/drawing/2014/main" id="{583B8644-564C-C51D-4330-891262030E8D}"/>
              </a:ext>
            </a:extLst>
          </p:cNvPr>
          <p:cNvSpPr/>
          <p:nvPr/>
        </p:nvSpPr>
        <p:spPr>
          <a:xfrm>
            <a:off x="7556543" y="978586"/>
            <a:ext cx="3275045" cy="550505"/>
          </a:xfrm>
          <a:prstGeom prst="wedgeRoundRectCallout">
            <a:avLst>
              <a:gd name="adj1" fmla="val 51532"/>
              <a:gd name="adj2" fmla="val 7023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US" altLang="zh-CN" dirty="0">
                <a:latin typeface="Times New Roman" panose="02020603050405020304" pitchFamily="18" charset="0"/>
                <a:cs typeface="Times New Roman" panose="02020603050405020304" pitchFamily="18" charset="0"/>
              </a:rPr>
              <a:t>Hi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check</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this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loan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application.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you</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think</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should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approve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it?</a:t>
            </a:r>
            <a:endParaRPr lang="en-NL" dirty="0">
              <a:latin typeface="Times New Roman" panose="02020603050405020304" pitchFamily="18" charset="0"/>
              <a:cs typeface="Times New Roman" panose="02020603050405020304" pitchFamily="18" charset="0"/>
            </a:endParaRPr>
          </a:p>
        </p:txBody>
      </p:sp>
      <p:sp>
        <p:nvSpPr>
          <p:cNvPr id="11" name="Rounded Rectangular Callout 10">
            <a:extLst>
              <a:ext uri="{FF2B5EF4-FFF2-40B4-BE49-F238E27FC236}">
                <a16:creationId xmlns:a16="http://schemas.microsoft.com/office/drawing/2014/main" id="{52A79DE9-1BB6-1D74-90B8-DEF16E6486AB}"/>
              </a:ext>
            </a:extLst>
          </p:cNvPr>
          <p:cNvSpPr/>
          <p:nvPr/>
        </p:nvSpPr>
        <p:spPr>
          <a:xfrm>
            <a:off x="7556543" y="2614676"/>
            <a:ext cx="3275045" cy="708608"/>
          </a:xfrm>
          <a:prstGeom prst="wedgeRoundRectCallout">
            <a:avLst>
              <a:gd name="adj1" fmla="val 51532"/>
              <a:gd name="adj2" fmla="val 7023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US" altLang="zh-CN" dirty="0">
                <a:latin typeface="Times New Roman" panose="02020603050405020304" pitchFamily="18" charset="0"/>
                <a:cs typeface="Times New Roman" panose="02020603050405020304" pitchFamily="18" charset="0"/>
              </a:rPr>
              <a:t>Can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you</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give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concrete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reasons?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want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know</a:t>
            </a:r>
            <a:r>
              <a:rPr lang="zh-CN" altLang="en-US" dirty="0">
                <a:latin typeface="Times New Roman" panose="02020603050405020304" pitchFamily="18" charset="0"/>
                <a:cs typeface="Times New Roman" panose="02020603050405020304" pitchFamily="18" charset="0"/>
              </a:rPr>
              <a:t> </a:t>
            </a:r>
            <a:r>
              <a:rPr lang="en-US" altLang="zh-CN" dirty="0">
                <a:solidFill>
                  <a:schemeClr val="accent4"/>
                </a:solidFill>
                <a:latin typeface="Times New Roman" panose="02020603050405020304" pitchFamily="18" charset="0"/>
                <a:cs typeface="Times New Roman" panose="02020603050405020304" pitchFamily="18" charset="0"/>
              </a:rPr>
              <a:t>what</a:t>
            </a:r>
            <a:r>
              <a:rPr lang="zh-CN" altLang="en-US" dirty="0">
                <a:solidFill>
                  <a:schemeClr val="accent4"/>
                </a:solidFill>
                <a:latin typeface="Times New Roman" panose="02020603050405020304" pitchFamily="18" charset="0"/>
                <a:cs typeface="Times New Roman" panose="02020603050405020304" pitchFamily="18" charset="0"/>
              </a:rPr>
              <a:t> </a:t>
            </a:r>
            <a:r>
              <a:rPr lang="en-US" altLang="zh-CN" dirty="0">
                <a:solidFill>
                  <a:schemeClr val="accent4"/>
                </a:solidFill>
                <a:latin typeface="Times New Roman" panose="02020603050405020304" pitchFamily="18" charset="0"/>
                <a:cs typeface="Times New Roman" panose="02020603050405020304" pitchFamily="18" charset="0"/>
              </a:rPr>
              <a:t>factors</a:t>
            </a:r>
            <a:r>
              <a:rPr lang="zh-CN" altLang="en-US" dirty="0">
                <a:solidFill>
                  <a:schemeClr val="accent4"/>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lead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your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suggestion.</a:t>
            </a:r>
            <a:endParaRPr lang="en-NL"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5DB1C467-5E71-1E34-5D72-282264FA3AA5}"/>
              </a:ext>
            </a:extLst>
          </p:cNvPr>
          <p:cNvPicPr>
            <a:picLocks noChangeAspect="1"/>
          </p:cNvPicPr>
          <p:nvPr/>
        </p:nvPicPr>
        <p:blipFill>
          <a:blip r:embed="rId4"/>
          <a:srcRect/>
          <a:stretch/>
        </p:blipFill>
        <p:spPr>
          <a:xfrm>
            <a:off x="10897735" y="1613248"/>
            <a:ext cx="561600" cy="561600"/>
          </a:xfrm>
          <a:prstGeom prst="rect">
            <a:avLst/>
          </a:prstGeom>
        </p:spPr>
      </p:pic>
      <p:sp>
        <p:nvSpPr>
          <p:cNvPr id="14" name="Rounded Rectangular Callout 13">
            <a:extLst>
              <a:ext uri="{FF2B5EF4-FFF2-40B4-BE49-F238E27FC236}">
                <a16:creationId xmlns:a16="http://schemas.microsoft.com/office/drawing/2014/main" id="{E1D2BC5F-3681-8382-74F9-934B7E945E2D}"/>
              </a:ext>
            </a:extLst>
          </p:cNvPr>
          <p:cNvSpPr/>
          <p:nvPr/>
        </p:nvSpPr>
        <p:spPr>
          <a:xfrm>
            <a:off x="7565508" y="3636831"/>
            <a:ext cx="3275045" cy="708607"/>
          </a:xfrm>
          <a:prstGeom prst="wedgeRoundRectCallout">
            <a:avLst>
              <a:gd name="adj1" fmla="val -48183"/>
              <a:gd name="adj2" fmla="val 7532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US" altLang="zh-CN" dirty="0">
                <a:latin typeface="Times New Roman" panose="02020603050405020304" pitchFamily="18" charset="0"/>
                <a:cs typeface="Times New Roman" panose="02020603050405020304" pitchFamily="18" charset="0"/>
              </a:rPr>
              <a:t>After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checking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his</a:t>
            </a:r>
            <a:r>
              <a:rPr lang="zh-CN" altLang="en-US" dirty="0">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credit</a:t>
            </a:r>
            <a:r>
              <a:rPr lang="zh-CN" altLang="en-US" dirty="0">
                <a:solidFill>
                  <a:schemeClr val="accent1"/>
                </a:solidFill>
                <a:latin typeface="Times New Roman" panose="02020603050405020304" pitchFamily="18" charset="0"/>
                <a:cs typeface="Times New Roman" panose="02020603050405020304" pitchFamily="18" charset="0"/>
              </a:rPr>
              <a:t> </a:t>
            </a:r>
            <a:r>
              <a:rPr lang="en-US" altLang="zh-CN" dirty="0">
                <a:solidFill>
                  <a:schemeClr val="accent1"/>
                </a:solidFill>
                <a:latin typeface="Times New Roman" panose="02020603050405020304" pitchFamily="18" charset="0"/>
                <a:cs typeface="Times New Roman" panose="02020603050405020304" pitchFamily="18" charset="0"/>
              </a:rPr>
              <a:t>history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a:t>
            </a:r>
            <a:r>
              <a:rPr lang="en-US" altLang="zh-CN" dirty="0">
                <a:solidFill>
                  <a:srgbClr val="7030A0"/>
                </a:solidFill>
                <a:latin typeface="Times New Roman" panose="02020603050405020304" pitchFamily="18" charset="0"/>
                <a:cs typeface="Times New Roman" panose="02020603050405020304" pitchFamily="18" charset="0"/>
              </a:rPr>
              <a:t>monthly</a:t>
            </a:r>
            <a:r>
              <a:rPr lang="zh-CN" altLang="en-US" dirty="0">
                <a:solidFill>
                  <a:srgbClr val="7030A0"/>
                </a:solidFill>
                <a:latin typeface="Times New Roman" panose="02020603050405020304" pitchFamily="18" charset="0"/>
                <a:cs typeface="Times New Roman" panose="02020603050405020304" pitchFamily="18" charset="0"/>
              </a:rPr>
              <a:t> </a:t>
            </a:r>
            <a:r>
              <a:rPr lang="en-US" altLang="zh-CN" dirty="0">
                <a:solidFill>
                  <a:srgbClr val="7030A0"/>
                </a:solidFill>
                <a:latin typeface="Times New Roman" panose="02020603050405020304" pitchFamily="18" charset="0"/>
                <a:cs typeface="Times New Roman" panose="02020603050405020304" pitchFamily="18" charset="0"/>
              </a:rPr>
              <a:t>salary</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would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suggest</a:t>
            </a:r>
            <a:r>
              <a:rPr lang="zh-CN" altLang="en-US"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rejecting</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this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application.</a:t>
            </a:r>
            <a:endParaRPr lang="en-NL"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A0580E71-F1D1-0ADB-B6B8-DE16D3637F5D}"/>
              </a:ext>
            </a:extLst>
          </p:cNvPr>
          <p:cNvSpPr/>
          <p:nvPr/>
        </p:nvSpPr>
        <p:spPr>
          <a:xfrm>
            <a:off x="7000515" y="4766663"/>
            <a:ext cx="4454606" cy="33590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1200" dirty="0">
                <a:solidFill>
                  <a:schemeClr val="bg1">
                    <a:lumMod val="50000"/>
                  </a:schemeClr>
                </a:solidFill>
              </a:rPr>
              <a:t>Type</a:t>
            </a:r>
            <a:r>
              <a:rPr lang="zh-CN" altLang="en-US" sz="1200" dirty="0">
                <a:solidFill>
                  <a:schemeClr val="bg1">
                    <a:lumMod val="50000"/>
                  </a:schemeClr>
                </a:solidFill>
              </a:rPr>
              <a:t> </a:t>
            </a:r>
            <a:r>
              <a:rPr lang="en-US" altLang="zh-CN" sz="1200" dirty="0">
                <a:solidFill>
                  <a:schemeClr val="bg1">
                    <a:lumMod val="50000"/>
                  </a:schemeClr>
                </a:solidFill>
              </a:rPr>
              <a:t>your</a:t>
            </a:r>
            <a:r>
              <a:rPr lang="zh-CN" altLang="en-US" sz="1200" dirty="0">
                <a:solidFill>
                  <a:schemeClr val="bg1">
                    <a:lumMod val="50000"/>
                  </a:schemeClr>
                </a:solidFill>
              </a:rPr>
              <a:t> </a:t>
            </a:r>
            <a:r>
              <a:rPr lang="en-US" altLang="zh-CN" sz="1200" dirty="0">
                <a:solidFill>
                  <a:schemeClr val="bg1">
                    <a:lumMod val="50000"/>
                  </a:schemeClr>
                </a:solidFill>
              </a:rPr>
              <a:t>message</a:t>
            </a:r>
            <a:r>
              <a:rPr lang="zh-CN" altLang="en-US" sz="1200" dirty="0">
                <a:solidFill>
                  <a:schemeClr val="bg1">
                    <a:lumMod val="50000"/>
                  </a:schemeClr>
                </a:solidFill>
              </a:rPr>
              <a:t> </a:t>
            </a:r>
            <a:r>
              <a:rPr lang="en-US" altLang="zh-CN" sz="1200" dirty="0">
                <a:solidFill>
                  <a:schemeClr val="bg1">
                    <a:lumMod val="50000"/>
                  </a:schemeClr>
                </a:solidFill>
              </a:rPr>
              <a:t>here,</a:t>
            </a:r>
            <a:r>
              <a:rPr lang="zh-CN" altLang="en-US" sz="1200" dirty="0">
                <a:solidFill>
                  <a:schemeClr val="bg1">
                    <a:lumMod val="50000"/>
                  </a:schemeClr>
                </a:solidFill>
              </a:rPr>
              <a:t> </a:t>
            </a:r>
            <a:r>
              <a:rPr lang="en-US" altLang="zh-CN" sz="1200" dirty="0">
                <a:solidFill>
                  <a:schemeClr val="bg1">
                    <a:lumMod val="50000"/>
                  </a:schemeClr>
                </a:solidFill>
              </a:rPr>
              <a:t>AI</a:t>
            </a:r>
            <a:r>
              <a:rPr lang="zh-CN" altLang="en-US" sz="1200" dirty="0">
                <a:solidFill>
                  <a:schemeClr val="bg1">
                    <a:lumMod val="50000"/>
                  </a:schemeClr>
                </a:solidFill>
              </a:rPr>
              <a:t> </a:t>
            </a:r>
            <a:r>
              <a:rPr lang="en-US" altLang="zh-CN" sz="1200" dirty="0">
                <a:solidFill>
                  <a:schemeClr val="bg1">
                    <a:lumMod val="50000"/>
                  </a:schemeClr>
                </a:solidFill>
              </a:rPr>
              <a:t>will</a:t>
            </a:r>
            <a:r>
              <a:rPr lang="zh-CN" altLang="en-US" sz="1200" dirty="0">
                <a:solidFill>
                  <a:schemeClr val="bg1">
                    <a:lumMod val="50000"/>
                  </a:schemeClr>
                </a:solidFill>
              </a:rPr>
              <a:t> </a:t>
            </a:r>
            <a:r>
              <a:rPr lang="en-US" altLang="zh-CN" sz="1200" dirty="0">
                <a:solidFill>
                  <a:schemeClr val="bg1">
                    <a:lumMod val="50000"/>
                  </a:schemeClr>
                </a:solidFill>
              </a:rPr>
              <a:t>clarify</a:t>
            </a:r>
            <a:r>
              <a:rPr lang="zh-CN" altLang="en-US" sz="1200" dirty="0">
                <a:solidFill>
                  <a:schemeClr val="bg1">
                    <a:lumMod val="50000"/>
                  </a:schemeClr>
                </a:solidFill>
              </a:rPr>
              <a:t> </a:t>
            </a:r>
            <a:r>
              <a:rPr lang="en-US" altLang="zh-CN" sz="1200" dirty="0">
                <a:solidFill>
                  <a:schemeClr val="bg1">
                    <a:lumMod val="50000"/>
                  </a:schemeClr>
                </a:solidFill>
              </a:rPr>
              <a:t>for</a:t>
            </a:r>
            <a:r>
              <a:rPr lang="zh-CN" altLang="en-US" sz="1200" dirty="0">
                <a:solidFill>
                  <a:schemeClr val="bg1">
                    <a:lumMod val="50000"/>
                  </a:schemeClr>
                </a:solidFill>
              </a:rPr>
              <a:t> </a:t>
            </a:r>
            <a:r>
              <a:rPr lang="en-US" altLang="zh-CN" sz="1200" dirty="0">
                <a:solidFill>
                  <a:schemeClr val="bg1">
                    <a:lumMod val="50000"/>
                  </a:schemeClr>
                </a:solidFill>
              </a:rPr>
              <a:t>the</a:t>
            </a:r>
            <a:r>
              <a:rPr lang="zh-CN" altLang="en-US" sz="1200" dirty="0">
                <a:solidFill>
                  <a:schemeClr val="bg1">
                    <a:lumMod val="50000"/>
                  </a:schemeClr>
                </a:solidFill>
              </a:rPr>
              <a:t> </a:t>
            </a:r>
            <a:r>
              <a:rPr lang="en-US" altLang="zh-CN" sz="1200" dirty="0">
                <a:solidFill>
                  <a:schemeClr val="bg1">
                    <a:lumMod val="50000"/>
                  </a:schemeClr>
                </a:solidFill>
              </a:rPr>
              <a:t>decision</a:t>
            </a:r>
            <a:endParaRPr lang="en-NL" sz="1200" dirty="0">
              <a:solidFill>
                <a:schemeClr val="bg1">
                  <a:lumMod val="50000"/>
                </a:schemeClr>
              </a:solidFill>
            </a:endParaRPr>
          </a:p>
        </p:txBody>
      </p:sp>
      <p:pic>
        <p:nvPicPr>
          <p:cNvPr id="18" name="Picture 17">
            <a:extLst>
              <a:ext uri="{FF2B5EF4-FFF2-40B4-BE49-F238E27FC236}">
                <a16:creationId xmlns:a16="http://schemas.microsoft.com/office/drawing/2014/main" id="{A6CC3534-BF69-EBCC-7FB7-2630C3073341}"/>
              </a:ext>
            </a:extLst>
          </p:cNvPr>
          <p:cNvPicPr>
            <a:picLocks noChangeAspect="1"/>
          </p:cNvPicPr>
          <p:nvPr/>
        </p:nvPicPr>
        <p:blipFill>
          <a:blip r:embed="rId3"/>
          <a:stretch>
            <a:fillRect/>
          </a:stretch>
        </p:blipFill>
        <p:spPr>
          <a:xfrm>
            <a:off x="7000515" y="4149069"/>
            <a:ext cx="562153" cy="562153"/>
          </a:xfrm>
          <a:prstGeom prst="rect">
            <a:avLst/>
          </a:prstGeom>
        </p:spPr>
      </p:pic>
      <p:sp>
        <p:nvSpPr>
          <p:cNvPr id="19" name="Title 1">
            <a:extLst>
              <a:ext uri="{FF2B5EF4-FFF2-40B4-BE49-F238E27FC236}">
                <a16:creationId xmlns:a16="http://schemas.microsoft.com/office/drawing/2014/main" id="{69DA9BB2-2E8B-B011-73C5-3C834B72D119}"/>
              </a:ext>
            </a:extLst>
          </p:cNvPr>
          <p:cNvSpPr>
            <a:spLocks noGrp="1"/>
          </p:cNvSpPr>
          <p:nvPr>
            <p:ph type="title"/>
          </p:nvPr>
        </p:nvSpPr>
        <p:spPr>
          <a:xfrm>
            <a:off x="415600" y="593367"/>
            <a:ext cx="11360800" cy="763600"/>
          </a:xfrm>
        </p:spPr>
        <p:txBody>
          <a:bodyPr>
            <a:normAutofit/>
          </a:bodyPr>
          <a:lstStyle/>
          <a:p>
            <a:r>
              <a:rPr lang="en-US" altLang="zh-CN" sz="3200" dirty="0">
                <a:latin typeface="Times New Roman" panose="02020603050405020304" pitchFamily="18" charset="0"/>
                <a:cs typeface="Times New Roman" panose="02020603050405020304" pitchFamily="18" charset="0"/>
              </a:rPr>
              <a:t>Conversational</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XAI</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Assistant</a:t>
            </a:r>
            <a:endParaRPr lang="en-NL" sz="3200" dirty="0">
              <a:latin typeface="Times New Roman" panose="02020603050405020304" pitchFamily="18" charset="0"/>
              <a:cs typeface="Times New Roman" panose="02020603050405020304" pitchFamily="18" charset="0"/>
            </a:endParaRPr>
          </a:p>
        </p:txBody>
      </p:sp>
      <p:sp>
        <p:nvSpPr>
          <p:cNvPr id="2" name="Text Placeholder 2">
            <a:extLst>
              <a:ext uri="{FF2B5EF4-FFF2-40B4-BE49-F238E27FC236}">
                <a16:creationId xmlns:a16="http://schemas.microsoft.com/office/drawing/2014/main" id="{8EE8A12B-E346-EEE9-E590-9477E6FA6204}"/>
              </a:ext>
            </a:extLst>
          </p:cNvPr>
          <p:cNvSpPr>
            <a:spLocks noGrp="1"/>
          </p:cNvSpPr>
          <p:nvPr>
            <p:ph type="body" idx="1"/>
          </p:nvPr>
        </p:nvSpPr>
        <p:spPr>
          <a:xfrm>
            <a:off x="732665" y="4894724"/>
            <a:ext cx="4750131" cy="1237363"/>
          </a:xfrm>
        </p:spPr>
        <p:txBody>
          <a:bodyPr>
            <a:normAutofit/>
          </a:bodyPr>
          <a:lstStyle/>
          <a:p>
            <a:pPr marL="152396" indent="0">
              <a:buNone/>
            </a:pPr>
            <a:r>
              <a:rPr lang="en-US" altLang="zh-CN" sz="2000" dirty="0">
                <a:solidFill>
                  <a:schemeClr val="tx1"/>
                </a:solidFill>
                <a:latin typeface="Times New Roman" panose="02020603050405020304" pitchFamily="18" charset="0"/>
                <a:cs typeface="Times New Roman" panose="02020603050405020304" pitchFamily="18" charset="0"/>
              </a:rPr>
              <a:t>LLM</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agent</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(LLM-based)</a:t>
            </a:r>
          </a:p>
          <a:p>
            <a:pPr>
              <a:buFont typeface="Wingdings"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High-quality</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text</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responses</a:t>
            </a:r>
          </a:p>
          <a:p>
            <a:pPr>
              <a:buFont typeface="Wingdings"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Natural</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communication</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with</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AI</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system</a:t>
            </a:r>
          </a:p>
        </p:txBody>
      </p:sp>
      <p:pic>
        <p:nvPicPr>
          <p:cNvPr id="7" name="Picture 6">
            <a:extLst>
              <a:ext uri="{FF2B5EF4-FFF2-40B4-BE49-F238E27FC236}">
                <a16:creationId xmlns:a16="http://schemas.microsoft.com/office/drawing/2014/main" id="{DB547101-1B30-4CEB-1ED8-E58E563A61F7}"/>
              </a:ext>
            </a:extLst>
          </p:cNvPr>
          <p:cNvPicPr>
            <a:picLocks noChangeAspect="1"/>
          </p:cNvPicPr>
          <p:nvPr/>
        </p:nvPicPr>
        <p:blipFill>
          <a:blip r:embed="rId4"/>
          <a:srcRect/>
          <a:stretch/>
        </p:blipFill>
        <p:spPr>
          <a:xfrm>
            <a:off x="10893521" y="3436298"/>
            <a:ext cx="561600" cy="561600"/>
          </a:xfrm>
          <a:prstGeom prst="rect">
            <a:avLst/>
          </a:prstGeom>
        </p:spPr>
      </p:pic>
      <p:sp>
        <p:nvSpPr>
          <p:cNvPr id="8" name="Slide Number Placeholder 7">
            <a:extLst>
              <a:ext uri="{FF2B5EF4-FFF2-40B4-BE49-F238E27FC236}">
                <a16:creationId xmlns:a16="http://schemas.microsoft.com/office/drawing/2014/main" id="{90FD2C4F-D1C0-F122-1659-7158F9F3650D}"/>
              </a:ext>
            </a:extLst>
          </p:cNvPr>
          <p:cNvSpPr>
            <a:spLocks noGrp="1"/>
          </p:cNvSpPr>
          <p:nvPr>
            <p:ph type="sldNum" idx="12"/>
          </p:nvPr>
        </p:nvSpPr>
        <p:spPr/>
        <p:txBody>
          <a:bodyPr/>
          <a:lstStyle/>
          <a:p>
            <a:fld id="{400BDF53-0B62-6F4E-AF65-9AB39FD04B3B}" type="slidenum">
              <a:rPr lang="en-NL" smtClean="0"/>
              <a:t>13</a:t>
            </a:fld>
            <a:endParaRPr lang="en-NL"/>
          </a:p>
        </p:txBody>
      </p:sp>
      <p:sp>
        <p:nvSpPr>
          <p:cNvPr id="17" name="TextBox 16">
            <a:extLst>
              <a:ext uri="{FF2B5EF4-FFF2-40B4-BE49-F238E27FC236}">
                <a16:creationId xmlns:a16="http://schemas.microsoft.com/office/drawing/2014/main" id="{E3FBA5C5-E88E-DBA0-C29C-735D27DA5CA8}"/>
              </a:ext>
            </a:extLst>
          </p:cNvPr>
          <p:cNvSpPr txBox="1"/>
          <p:nvPr/>
        </p:nvSpPr>
        <p:spPr>
          <a:xfrm>
            <a:off x="857162" y="6439652"/>
            <a:ext cx="10158770" cy="338554"/>
          </a:xfrm>
          <a:prstGeom prst="rect">
            <a:avLst/>
          </a:prstGeom>
          <a:noFill/>
        </p:spPr>
        <p:txBody>
          <a:bodyPr wrap="square" rtlCol="0">
            <a:spAutoFit/>
          </a:bodyPr>
          <a:lstStyle/>
          <a:p>
            <a:r>
              <a:rPr lang="en-NL" sz="1600" dirty="0">
                <a:solidFill>
                  <a:schemeClr val="bg1"/>
                </a:solidFill>
                <a:latin typeface="Times New Roman" panose="02020603050405020304" pitchFamily="18" charset="0"/>
                <a:cs typeface="Times New Roman" panose="02020603050405020304" pitchFamily="18" charset="0"/>
              </a:rPr>
              <a:t>Background</a:t>
            </a:r>
            <a:r>
              <a:rPr lang="en-US" altLang="zh-CN" sz="1600" dirty="0">
                <a:solidFill>
                  <a:schemeClr val="bg1"/>
                </a:solidFill>
                <a:latin typeface="Times New Roman" panose="02020603050405020304" pitchFamily="18" charset="0"/>
                <a:cs typeface="Times New Roman" panose="02020603050405020304" pitchFamily="18" charset="0"/>
              </a:rPr>
              <a:t>	</a:t>
            </a:r>
            <a:r>
              <a:rPr lang="zh-CN" altLang="en-US" sz="1600" dirty="0">
                <a:solidFill>
                  <a:schemeClr val="bg1"/>
                </a:solidFill>
                <a:latin typeface="Times New Roman" panose="02020603050405020304" pitchFamily="18" charset="0"/>
                <a:cs typeface="Times New Roman" panose="02020603050405020304" pitchFamily="18" charset="0"/>
              </a:rPr>
              <a:t> </a:t>
            </a:r>
            <a:r>
              <a:rPr lang="en-US" altLang="zh-CN" sz="1600" dirty="0">
                <a:solidFill>
                  <a:schemeClr val="bg1"/>
                </a:solidFill>
                <a:latin typeface="Times New Roman" panose="02020603050405020304" pitchFamily="18" charset="0"/>
                <a:cs typeface="Times New Roman" panose="02020603050405020304" pitchFamily="18" charset="0"/>
              </a:rPr>
              <a:t>|	Motivation		|	</a:t>
            </a:r>
            <a:r>
              <a:rPr lang="en-US" altLang="zh-CN" sz="1600" b="1" dirty="0">
                <a:solidFill>
                  <a:schemeClr val="bg1"/>
                </a:solidFill>
                <a:latin typeface="Times New Roman" panose="02020603050405020304" pitchFamily="18" charset="0"/>
                <a:cs typeface="Times New Roman" panose="02020603050405020304" pitchFamily="18" charset="0"/>
              </a:rPr>
              <a:t>Method</a:t>
            </a:r>
            <a:r>
              <a:rPr lang="en-US" altLang="zh-CN" sz="1600" dirty="0">
                <a:solidFill>
                  <a:schemeClr val="bg1"/>
                </a:solidFill>
                <a:latin typeface="Times New Roman" panose="02020603050405020304" pitchFamily="18" charset="0"/>
                <a:cs typeface="Times New Roman" panose="02020603050405020304" pitchFamily="18" charset="0"/>
              </a:rPr>
              <a:t>		|	Results</a:t>
            </a:r>
            <a:endParaRPr lang="en-NL" sz="1600"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9C8EEE6-6277-1C8B-8DD5-8562B82C66F8}"/>
              </a:ext>
            </a:extLst>
          </p:cNvPr>
          <p:cNvSpPr txBox="1"/>
          <p:nvPr/>
        </p:nvSpPr>
        <p:spPr>
          <a:xfrm>
            <a:off x="6177869" y="5438166"/>
            <a:ext cx="6099716" cy="600164"/>
          </a:xfrm>
          <a:prstGeom prst="rect">
            <a:avLst/>
          </a:prstGeom>
          <a:noFill/>
        </p:spPr>
        <p:txBody>
          <a:bodyPr wrap="square">
            <a:spAutoFit/>
          </a:bodyPr>
          <a:lstStyle/>
          <a:p>
            <a:r>
              <a:rPr lang="en-NL" sz="1100" dirty="0">
                <a:solidFill>
                  <a:schemeClr val="bg1">
                    <a:lumMod val="75000"/>
                  </a:schemeClr>
                </a:solidFill>
              </a:rPr>
              <a:t>Tim Miller. 2023. Explainable ai is dead, long live explainable ai! hypothesisdriven decision support using evaluative ai. In Proceedings of the 2023 ACM conference on fairness, accountability, and transparency. 333–342.</a:t>
            </a:r>
          </a:p>
        </p:txBody>
      </p:sp>
      <p:sp>
        <p:nvSpPr>
          <p:cNvPr id="23" name="Text Placeholder 2">
            <a:extLst>
              <a:ext uri="{FF2B5EF4-FFF2-40B4-BE49-F238E27FC236}">
                <a16:creationId xmlns:a16="http://schemas.microsoft.com/office/drawing/2014/main" id="{36A90FCF-A757-686F-5D8B-47DD7901E25A}"/>
              </a:ext>
            </a:extLst>
          </p:cNvPr>
          <p:cNvSpPr txBox="1">
            <a:spLocks/>
          </p:cNvSpPr>
          <p:nvPr/>
        </p:nvSpPr>
        <p:spPr>
          <a:xfrm>
            <a:off x="857163" y="1513258"/>
            <a:ext cx="4406044" cy="159003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609585" marR="0" lvl="0" indent="-457189" algn="l" rtl="0" eaLnBrk="1" hangingPunct="1">
              <a:lnSpc>
                <a:spcPct val="115000"/>
              </a:lnSpc>
              <a:spcBef>
                <a:spcPts val="0"/>
              </a:spcBef>
              <a:spcAft>
                <a:spcPts val="0"/>
              </a:spcAft>
              <a:buClr>
                <a:schemeClr val="dk2"/>
              </a:buClr>
              <a:buSzPts val="1800"/>
              <a:buFont typeface="Lexend"/>
              <a:buChar char="●"/>
              <a:defRPr sz="1800" b="0" i="0" u="none" strike="noStrike" cap="none">
                <a:solidFill>
                  <a:schemeClr val="dk2"/>
                </a:solidFill>
                <a:latin typeface="Lexend"/>
                <a:ea typeface="Lexend"/>
                <a:cs typeface="Lexend"/>
                <a:sym typeface="Lexend"/>
              </a:defRPr>
            </a:lvl1pPr>
            <a:lvl2pPr marL="1219170" marR="0" lvl="1"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2pPr>
            <a:lvl3pPr marL="1828754" marR="0" lvl="2"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3pPr>
            <a:lvl4pPr marL="2438339" marR="0" lvl="3"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4pPr>
            <a:lvl5pPr marL="3047924" marR="0" lvl="4"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5pPr>
            <a:lvl6pPr marL="3657509" marR="0" lvl="5"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6pPr>
            <a:lvl7pPr marL="4267093" marR="0" lvl="6"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7pPr>
            <a:lvl8pPr marL="4876678" marR="0" lvl="7"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8pPr>
            <a:lvl9pPr marL="5486263" marR="0" lvl="8"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9pPr>
          </a:lstStyle>
          <a:p>
            <a:pPr marL="152396" indent="0">
              <a:buNone/>
            </a:pPr>
            <a:r>
              <a:rPr lang="en-US" altLang="zh-CN" sz="2000" dirty="0">
                <a:solidFill>
                  <a:schemeClr val="tx1"/>
                </a:solidFill>
                <a:latin typeface="Times New Roman" panose="02020603050405020304" pitchFamily="18" charset="0"/>
                <a:cs typeface="Times New Roman" panose="02020603050405020304" pitchFamily="18" charset="0"/>
              </a:rPr>
              <a:t>CXAI</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(rule-based)</a:t>
            </a:r>
          </a:p>
          <a:p>
            <a:pPr>
              <a:buFont typeface="Wingdings"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Smooth</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user</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experience</a:t>
            </a:r>
            <a:r>
              <a:rPr lang="zh-CN" altLang="en-US" dirty="0">
                <a:solidFill>
                  <a:schemeClr val="tx1"/>
                </a:solidFill>
                <a:latin typeface="Times New Roman" panose="02020603050405020304" pitchFamily="18" charset="0"/>
                <a:cs typeface="Times New Roman" panose="02020603050405020304" pitchFamily="18" charset="0"/>
              </a:rPr>
              <a:t> </a:t>
            </a:r>
            <a:endParaRPr lang="en-US" altLang="zh-CN" dirty="0">
              <a:solidFill>
                <a:schemeClr val="tx1"/>
              </a:solidFill>
              <a:latin typeface="Times New Roman" panose="02020603050405020304" pitchFamily="18" charset="0"/>
              <a:cs typeface="Times New Roman" panose="02020603050405020304" pitchFamily="18" charset="0"/>
            </a:endParaRPr>
          </a:p>
          <a:p>
            <a:pPr>
              <a:buFont typeface="Wingdings"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Guide users in exploring their information needs</a:t>
            </a:r>
          </a:p>
          <a:p>
            <a:pPr marL="152396" indent="0">
              <a:buFont typeface="Lexend"/>
              <a:buNone/>
            </a:pPr>
            <a:endParaRPr lang="en-US" altLang="zh-CN" sz="2000" dirty="0">
              <a:solidFill>
                <a:schemeClr val="tx1"/>
              </a:solidFill>
              <a:latin typeface="Times New Roman" panose="02020603050405020304" pitchFamily="18" charset="0"/>
              <a:cs typeface="Times New Roman" panose="02020603050405020304" pitchFamily="18" charset="0"/>
            </a:endParaRPr>
          </a:p>
          <a:p>
            <a:endParaRPr lang="en-US" altLang="zh-CN" sz="2000" dirty="0">
              <a:solidFill>
                <a:schemeClr val="tx1"/>
              </a:solidFill>
              <a:latin typeface="Times New Roman" panose="02020603050405020304" pitchFamily="18" charset="0"/>
              <a:cs typeface="Times New Roman" panose="02020603050405020304" pitchFamily="18" charset="0"/>
            </a:endParaRPr>
          </a:p>
          <a:p>
            <a:endParaRPr lang="en-US" altLang="zh-CN"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a:p>
            <a:endParaRPr lang="en-NL" dirty="0">
              <a:solidFill>
                <a:schemeClr val="tx1"/>
              </a:solidFill>
              <a:latin typeface="Times New Roman" panose="02020603050405020304" pitchFamily="18" charset="0"/>
              <a:cs typeface="Times New Roman" panose="02020603050405020304" pitchFamily="18" charset="0"/>
            </a:endParaRPr>
          </a:p>
        </p:txBody>
      </p:sp>
      <p:sp>
        <p:nvSpPr>
          <p:cNvPr id="24" name="Rounded Rectangle 23">
            <a:extLst>
              <a:ext uri="{FF2B5EF4-FFF2-40B4-BE49-F238E27FC236}">
                <a16:creationId xmlns:a16="http://schemas.microsoft.com/office/drawing/2014/main" id="{B5626EDC-6A2C-AC96-EA28-65845F08B67A}"/>
              </a:ext>
            </a:extLst>
          </p:cNvPr>
          <p:cNvSpPr/>
          <p:nvPr/>
        </p:nvSpPr>
        <p:spPr>
          <a:xfrm>
            <a:off x="732665" y="3162197"/>
            <a:ext cx="4750131" cy="1370006"/>
          </a:xfrm>
          <a:prstGeom prst="roundRect">
            <a:avLst/>
          </a:prstGeom>
          <a:solidFill>
            <a:srgbClr val="EEF8FC"/>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Text Placeholder 2">
            <a:extLst>
              <a:ext uri="{FF2B5EF4-FFF2-40B4-BE49-F238E27FC236}">
                <a16:creationId xmlns:a16="http://schemas.microsoft.com/office/drawing/2014/main" id="{77E446C2-4DBC-9787-F666-90A07EB87908}"/>
              </a:ext>
            </a:extLst>
          </p:cNvPr>
          <p:cNvSpPr txBox="1">
            <a:spLocks/>
          </p:cNvSpPr>
          <p:nvPr/>
        </p:nvSpPr>
        <p:spPr>
          <a:xfrm>
            <a:off x="857162" y="3271581"/>
            <a:ext cx="4406044" cy="122631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609585" marR="0" lvl="0" indent="-457189" algn="l" rtl="0" eaLnBrk="1" hangingPunct="1">
              <a:lnSpc>
                <a:spcPct val="115000"/>
              </a:lnSpc>
              <a:spcBef>
                <a:spcPts val="0"/>
              </a:spcBef>
              <a:spcAft>
                <a:spcPts val="0"/>
              </a:spcAft>
              <a:buClr>
                <a:schemeClr val="dk2"/>
              </a:buClr>
              <a:buSzPts val="1800"/>
              <a:buFont typeface="Lexend"/>
              <a:buChar char="●"/>
              <a:defRPr sz="1800" b="0" i="0" u="none" strike="noStrike" cap="none">
                <a:solidFill>
                  <a:schemeClr val="dk2"/>
                </a:solidFill>
                <a:latin typeface="Lexend"/>
                <a:ea typeface="Lexend"/>
                <a:cs typeface="Lexend"/>
                <a:sym typeface="Lexend"/>
              </a:defRPr>
            </a:lvl1pPr>
            <a:lvl2pPr marL="1219170" marR="0" lvl="1"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2pPr>
            <a:lvl3pPr marL="1828754" marR="0" lvl="2"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3pPr>
            <a:lvl4pPr marL="2438339" marR="0" lvl="3"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4pPr>
            <a:lvl5pPr marL="3047924" marR="0" lvl="4"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5pPr>
            <a:lvl6pPr marL="3657509" marR="0" lvl="5"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6pPr>
            <a:lvl7pPr marL="4267093" marR="0" lvl="6"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7pPr>
            <a:lvl8pPr marL="4876678" marR="0" lvl="7"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8pPr>
            <a:lvl9pPr marL="5486263" marR="0" lvl="8"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9pPr>
          </a:lstStyle>
          <a:p>
            <a:pPr marL="152396" indent="0">
              <a:buNone/>
            </a:pPr>
            <a:r>
              <a:rPr lang="en-US" altLang="zh-CN" sz="2000" dirty="0">
                <a:solidFill>
                  <a:schemeClr val="tx1"/>
                </a:solidFill>
                <a:latin typeface="Times New Roman" panose="02020603050405020304" pitchFamily="18" charset="0"/>
                <a:cs typeface="Times New Roman" panose="02020603050405020304" pitchFamily="18" charset="0"/>
              </a:rPr>
              <a:t>Evaluative</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CXAI</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(rule-based)</a:t>
            </a:r>
          </a:p>
          <a:p>
            <a:pPr>
              <a:lnSpc>
                <a:spcPct val="125000"/>
              </a:lnSpc>
              <a:buFont typeface="Wingdings" pitchFamily="2" charset="2"/>
              <a:buChar char="Ø"/>
            </a:pPr>
            <a:r>
              <a:rPr lang="en-US" altLang="zh-CN" sz="1733" dirty="0">
                <a:solidFill>
                  <a:schemeClr val="tx1"/>
                </a:solidFill>
                <a:latin typeface="Times New Roman" panose="02020603050405020304" pitchFamily="18" charset="0"/>
                <a:cs typeface="Times New Roman" panose="02020603050405020304" pitchFamily="18" charset="0"/>
              </a:rPr>
              <a:t>Nudge</a:t>
            </a:r>
            <a:r>
              <a:rPr lang="en-GB" sz="1733" dirty="0">
                <a:solidFill>
                  <a:schemeClr val="tx1"/>
                </a:solidFill>
                <a:latin typeface="Times New Roman" panose="02020603050405020304" pitchFamily="18" charset="0"/>
                <a:cs typeface="Times New Roman" panose="02020603050405020304" pitchFamily="18" charset="0"/>
              </a:rPr>
              <a:t> users to </a:t>
            </a:r>
            <a:r>
              <a:rPr lang="en-US" altLang="zh-CN" sz="1733" dirty="0">
                <a:solidFill>
                  <a:schemeClr val="tx1"/>
                </a:solidFill>
                <a:latin typeface="Times New Roman" panose="02020603050405020304" pitchFamily="18" charset="0"/>
                <a:cs typeface="Times New Roman" panose="02020603050405020304" pitchFamily="18" charset="0"/>
              </a:rPr>
              <a:t>compare</a:t>
            </a:r>
            <a:r>
              <a:rPr lang="zh-CN" altLang="en-US" sz="1733" dirty="0">
                <a:solidFill>
                  <a:schemeClr val="tx1"/>
                </a:solidFill>
                <a:latin typeface="Times New Roman" panose="02020603050405020304" pitchFamily="18" charset="0"/>
                <a:cs typeface="Times New Roman" panose="02020603050405020304" pitchFamily="18" charset="0"/>
              </a:rPr>
              <a:t> </a:t>
            </a:r>
            <a:r>
              <a:rPr lang="en-GB" sz="1733" dirty="0">
                <a:solidFill>
                  <a:schemeClr val="tx1"/>
                </a:solidFill>
                <a:latin typeface="Times New Roman" panose="02020603050405020304" pitchFamily="18" charset="0"/>
                <a:cs typeface="Times New Roman" panose="02020603050405020304" pitchFamily="18" charset="0"/>
              </a:rPr>
              <a:t>their decision criteria</a:t>
            </a:r>
            <a:r>
              <a:rPr lang="zh-CN" altLang="en-US" sz="1733" dirty="0">
                <a:solidFill>
                  <a:schemeClr val="tx1"/>
                </a:solidFill>
                <a:latin typeface="Times New Roman" panose="02020603050405020304" pitchFamily="18" charset="0"/>
                <a:cs typeface="Times New Roman" panose="02020603050405020304" pitchFamily="18" charset="0"/>
              </a:rPr>
              <a:t> </a:t>
            </a:r>
            <a:r>
              <a:rPr lang="en-US" altLang="zh-CN" sz="1733" dirty="0">
                <a:solidFill>
                  <a:schemeClr val="tx1"/>
                </a:solidFill>
                <a:latin typeface="Times New Roman" panose="02020603050405020304" pitchFamily="18" charset="0"/>
                <a:cs typeface="Times New Roman" panose="02020603050405020304" pitchFamily="18" charset="0"/>
              </a:rPr>
              <a:t>with</a:t>
            </a:r>
            <a:r>
              <a:rPr lang="zh-CN" altLang="en-US" sz="1733" dirty="0">
                <a:solidFill>
                  <a:schemeClr val="tx1"/>
                </a:solidFill>
                <a:latin typeface="Times New Roman" panose="02020603050405020304" pitchFamily="18" charset="0"/>
                <a:cs typeface="Times New Roman" panose="02020603050405020304" pitchFamily="18" charset="0"/>
              </a:rPr>
              <a:t> </a:t>
            </a:r>
            <a:r>
              <a:rPr lang="en-US" altLang="zh-CN" sz="1733" dirty="0">
                <a:solidFill>
                  <a:schemeClr val="tx1"/>
                </a:solidFill>
                <a:latin typeface="Times New Roman" panose="02020603050405020304" pitchFamily="18" charset="0"/>
                <a:cs typeface="Times New Roman" panose="02020603050405020304" pitchFamily="18" charset="0"/>
              </a:rPr>
              <a:t>AI</a:t>
            </a:r>
            <a:r>
              <a:rPr lang="zh-CN" altLang="en-US" sz="1733" dirty="0">
                <a:solidFill>
                  <a:schemeClr val="tx1"/>
                </a:solidFill>
                <a:latin typeface="Times New Roman" panose="02020603050405020304" pitchFamily="18" charset="0"/>
                <a:cs typeface="Times New Roman" panose="02020603050405020304" pitchFamily="18" charset="0"/>
              </a:rPr>
              <a:t> </a:t>
            </a:r>
            <a:r>
              <a:rPr lang="en-US" altLang="zh-CN" sz="1733" dirty="0">
                <a:solidFill>
                  <a:schemeClr val="tx1"/>
                </a:solidFill>
                <a:latin typeface="Times New Roman" panose="02020603050405020304" pitchFamily="18" charset="0"/>
                <a:cs typeface="Times New Roman" panose="02020603050405020304" pitchFamily="18" charset="0"/>
              </a:rPr>
              <a:t>system</a:t>
            </a:r>
          </a:p>
          <a:p>
            <a:endParaRPr lang="en-US" altLang="zh-CN" sz="2000" dirty="0">
              <a:solidFill>
                <a:schemeClr val="tx1"/>
              </a:solidFill>
              <a:latin typeface="Times New Roman" panose="02020603050405020304" pitchFamily="18" charset="0"/>
              <a:cs typeface="Times New Roman" panose="02020603050405020304" pitchFamily="18" charset="0"/>
            </a:endParaRPr>
          </a:p>
          <a:p>
            <a:endParaRPr lang="en-US" altLang="zh-CN" dirty="0">
              <a:solidFill>
                <a:schemeClr val="tx1"/>
              </a:solidFill>
              <a:latin typeface="Times New Roman" panose="02020603050405020304" pitchFamily="18" charset="0"/>
              <a:cs typeface="Times New Roman" panose="02020603050405020304" pitchFamily="18" charset="0"/>
            </a:endParaRPr>
          </a:p>
          <a:p>
            <a:pPr marL="152396" indent="0">
              <a:buNone/>
            </a:pPr>
            <a:endParaRPr lang="en-US" dirty="0">
              <a:solidFill>
                <a:schemeClr val="tx1"/>
              </a:solidFill>
              <a:latin typeface="Times New Roman" panose="02020603050405020304" pitchFamily="18" charset="0"/>
              <a:cs typeface="Times New Roman" panose="02020603050405020304" pitchFamily="18" charset="0"/>
            </a:endParaRPr>
          </a:p>
          <a:p>
            <a:endParaRPr lang="en-NL"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339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0" end="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1" end="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2" end="2"/>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0" grpId="0" animBg="1"/>
      <p:bldP spid="6" grpId="0" animBg="1"/>
      <p:bldP spid="9" grpId="0" animBg="1"/>
      <p:bldP spid="11" grpId="0" animBg="1"/>
      <p:bldP spid="14" grpId="0" animBg="1"/>
      <p:bldP spid="13" grpId="0"/>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1DAC8-4DFB-A19F-D475-9FB77AE0B2BF}"/>
            </a:ext>
          </a:extLst>
        </p:cNvPr>
        <p:cNvGrpSpPr/>
        <p:nvPr/>
      </p:nvGrpSpPr>
      <p:grpSpPr>
        <a:xfrm>
          <a:off x="0" y="0"/>
          <a:ext cx="0" cy="0"/>
          <a:chOff x="0" y="0"/>
          <a:chExt cx="0" cy="0"/>
        </a:xfrm>
      </p:grpSpPr>
      <p:sp>
        <p:nvSpPr>
          <p:cNvPr id="26" name="Rounded Rectangle 25">
            <a:extLst>
              <a:ext uri="{FF2B5EF4-FFF2-40B4-BE49-F238E27FC236}">
                <a16:creationId xmlns:a16="http://schemas.microsoft.com/office/drawing/2014/main" id="{D6CB5987-F018-2554-546E-873F669B44FA}"/>
              </a:ext>
            </a:extLst>
          </p:cNvPr>
          <p:cNvSpPr/>
          <p:nvPr/>
        </p:nvSpPr>
        <p:spPr>
          <a:xfrm>
            <a:off x="748145" y="4762082"/>
            <a:ext cx="4750131" cy="1370006"/>
          </a:xfrm>
          <a:prstGeom prst="roundRect">
            <a:avLst/>
          </a:prstGeom>
          <a:solidFill>
            <a:srgbClr val="F0EEFE"/>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ounded Rectangle 19">
            <a:extLst>
              <a:ext uri="{FF2B5EF4-FFF2-40B4-BE49-F238E27FC236}">
                <a16:creationId xmlns:a16="http://schemas.microsoft.com/office/drawing/2014/main" id="{0DC3D26B-2E40-0E64-C658-07AD335BC426}"/>
              </a:ext>
            </a:extLst>
          </p:cNvPr>
          <p:cNvSpPr/>
          <p:nvPr/>
        </p:nvSpPr>
        <p:spPr>
          <a:xfrm>
            <a:off x="732665" y="1562312"/>
            <a:ext cx="4752313" cy="1370006"/>
          </a:xfrm>
          <a:prstGeom prst="roundRect">
            <a:avLst/>
          </a:prstGeom>
          <a:solidFill>
            <a:srgbClr val="FFEAD4"/>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Title 1">
            <a:extLst>
              <a:ext uri="{FF2B5EF4-FFF2-40B4-BE49-F238E27FC236}">
                <a16:creationId xmlns:a16="http://schemas.microsoft.com/office/drawing/2014/main" id="{348EA184-1041-815B-1B29-7564F4A43D44}"/>
              </a:ext>
            </a:extLst>
          </p:cNvPr>
          <p:cNvSpPr>
            <a:spLocks noGrp="1"/>
          </p:cNvSpPr>
          <p:nvPr>
            <p:ph type="title"/>
          </p:nvPr>
        </p:nvSpPr>
        <p:spPr>
          <a:xfrm>
            <a:off x="415600" y="593367"/>
            <a:ext cx="11360800" cy="763600"/>
          </a:xfrm>
        </p:spPr>
        <p:txBody>
          <a:bodyPr>
            <a:normAutofit/>
          </a:bodyPr>
          <a:lstStyle/>
          <a:p>
            <a:r>
              <a:rPr lang="en-US" altLang="zh-CN" sz="3200" dirty="0">
                <a:latin typeface="Times New Roman" panose="02020603050405020304" pitchFamily="18" charset="0"/>
                <a:cs typeface="Times New Roman" panose="02020603050405020304" pitchFamily="18" charset="0"/>
              </a:rPr>
              <a:t>Hypotheses</a:t>
            </a:r>
            <a:endParaRPr lang="en-NL" sz="3200" dirty="0">
              <a:latin typeface="Times New Roman" panose="02020603050405020304" pitchFamily="18" charset="0"/>
              <a:cs typeface="Times New Roman" panose="02020603050405020304" pitchFamily="18" charset="0"/>
            </a:endParaRPr>
          </a:p>
        </p:txBody>
      </p:sp>
      <p:sp>
        <p:nvSpPr>
          <p:cNvPr id="2" name="Text Placeholder 2">
            <a:extLst>
              <a:ext uri="{FF2B5EF4-FFF2-40B4-BE49-F238E27FC236}">
                <a16:creationId xmlns:a16="http://schemas.microsoft.com/office/drawing/2014/main" id="{32A555BF-6695-530A-8464-3BD192B48360}"/>
              </a:ext>
            </a:extLst>
          </p:cNvPr>
          <p:cNvSpPr>
            <a:spLocks noGrp="1"/>
          </p:cNvSpPr>
          <p:nvPr>
            <p:ph type="body" idx="1"/>
          </p:nvPr>
        </p:nvSpPr>
        <p:spPr>
          <a:xfrm>
            <a:off x="732665" y="4894724"/>
            <a:ext cx="4750131" cy="1237363"/>
          </a:xfrm>
        </p:spPr>
        <p:txBody>
          <a:bodyPr>
            <a:normAutofit/>
          </a:bodyPr>
          <a:lstStyle/>
          <a:p>
            <a:pPr marL="152396" indent="0">
              <a:buNone/>
            </a:pPr>
            <a:r>
              <a:rPr lang="en-US" altLang="zh-CN" sz="2000" dirty="0">
                <a:solidFill>
                  <a:schemeClr val="tx1"/>
                </a:solidFill>
                <a:latin typeface="Times New Roman" panose="02020603050405020304" pitchFamily="18" charset="0"/>
                <a:cs typeface="Times New Roman" panose="02020603050405020304" pitchFamily="18" charset="0"/>
              </a:rPr>
              <a:t>LLM</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agent</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(LLM-based)</a:t>
            </a:r>
          </a:p>
          <a:p>
            <a:pPr>
              <a:buFont typeface="Wingdings"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High-quality</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text</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responses</a:t>
            </a:r>
          </a:p>
          <a:p>
            <a:pPr>
              <a:buFont typeface="Wingdings"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Natural</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communication</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with</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AI</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system</a:t>
            </a:r>
          </a:p>
        </p:txBody>
      </p:sp>
      <p:sp>
        <p:nvSpPr>
          <p:cNvPr id="8" name="Slide Number Placeholder 7">
            <a:extLst>
              <a:ext uri="{FF2B5EF4-FFF2-40B4-BE49-F238E27FC236}">
                <a16:creationId xmlns:a16="http://schemas.microsoft.com/office/drawing/2014/main" id="{97E8B172-5DC4-3193-F3AC-511F1994F7E1}"/>
              </a:ext>
            </a:extLst>
          </p:cNvPr>
          <p:cNvSpPr>
            <a:spLocks noGrp="1"/>
          </p:cNvSpPr>
          <p:nvPr>
            <p:ph type="sldNum" idx="12"/>
          </p:nvPr>
        </p:nvSpPr>
        <p:spPr/>
        <p:txBody>
          <a:bodyPr/>
          <a:lstStyle/>
          <a:p>
            <a:fld id="{400BDF53-0B62-6F4E-AF65-9AB39FD04B3B}" type="slidenum">
              <a:rPr lang="en-NL" smtClean="0"/>
              <a:t>14</a:t>
            </a:fld>
            <a:endParaRPr lang="en-NL"/>
          </a:p>
        </p:txBody>
      </p:sp>
      <p:sp>
        <p:nvSpPr>
          <p:cNvPr id="23" name="Text Placeholder 2">
            <a:extLst>
              <a:ext uri="{FF2B5EF4-FFF2-40B4-BE49-F238E27FC236}">
                <a16:creationId xmlns:a16="http://schemas.microsoft.com/office/drawing/2014/main" id="{B67F57B9-8BC3-72AD-4E21-87B13A51589A}"/>
              </a:ext>
            </a:extLst>
          </p:cNvPr>
          <p:cNvSpPr txBox="1">
            <a:spLocks/>
          </p:cNvSpPr>
          <p:nvPr/>
        </p:nvSpPr>
        <p:spPr>
          <a:xfrm>
            <a:off x="857163" y="1513258"/>
            <a:ext cx="4406044" cy="159003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609585" marR="0" lvl="0" indent="-457189" algn="l" rtl="0" eaLnBrk="1" hangingPunct="1">
              <a:lnSpc>
                <a:spcPct val="115000"/>
              </a:lnSpc>
              <a:spcBef>
                <a:spcPts val="0"/>
              </a:spcBef>
              <a:spcAft>
                <a:spcPts val="0"/>
              </a:spcAft>
              <a:buClr>
                <a:schemeClr val="dk2"/>
              </a:buClr>
              <a:buSzPts val="1800"/>
              <a:buFont typeface="Lexend"/>
              <a:buChar char="●"/>
              <a:defRPr sz="1800" b="0" i="0" u="none" strike="noStrike" cap="none">
                <a:solidFill>
                  <a:schemeClr val="dk2"/>
                </a:solidFill>
                <a:latin typeface="Lexend"/>
                <a:ea typeface="Lexend"/>
                <a:cs typeface="Lexend"/>
                <a:sym typeface="Lexend"/>
              </a:defRPr>
            </a:lvl1pPr>
            <a:lvl2pPr marL="1219170" marR="0" lvl="1"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2pPr>
            <a:lvl3pPr marL="1828754" marR="0" lvl="2"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3pPr>
            <a:lvl4pPr marL="2438339" marR="0" lvl="3"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4pPr>
            <a:lvl5pPr marL="3047924" marR="0" lvl="4"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5pPr>
            <a:lvl6pPr marL="3657509" marR="0" lvl="5"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6pPr>
            <a:lvl7pPr marL="4267093" marR="0" lvl="6"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7pPr>
            <a:lvl8pPr marL="4876678" marR="0" lvl="7"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8pPr>
            <a:lvl9pPr marL="5486263" marR="0" lvl="8"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9pPr>
          </a:lstStyle>
          <a:p>
            <a:pPr marL="152396" indent="0">
              <a:buNone/>
            </a:pPr>
            <a:r>
              <a:rPr lang="en-US" altLang="zh-CN" sz="2000" dirty="0">
                <a:solidFill>
                  <a:schemeClr val="tx1"/>
                </a:solidFill>
                <a:latin typeface="Times New Roman" panose="02020603050405020304" pitchFamily="18" charset="0"/>
                <a:cs typeface="Times New Roman" panose="02020603050405020304" pitchFamily="18" charset="0"/>
              </a:rPr>
              <a:t>CXAI</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(rule-based)</a:t>
            </a:r>
          </a:p>
          <a:p>
            <a:pPr>
              <a:buFont typeface="Wingdings"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Smooth</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user</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experience</a:t>
            </a:r>
            <a:r>
              <a:rPr lang="zh-CN" altLang="en-US" dirty="0">
                <a:solidFill>
                  <a:schemeClr val="tx1"/>
                </a:solidFill>
                <a:latin typeface="Times New Roman" panose="02020603050405020304" pitchFamily="18" charset="0"/>
                <a:cs typeface="Times New Roman" panose="02020603050405020304" pitchFamily="18" charset="0"/>
              </a:rPr>
              <a:t> </a:t>
            </a:r>
            <a:endParaRPr lang="en-US" altLang="zh-CN" dirty="0">
              <a:solidFill>
                <a:schemeClr val="tx1"/>
              </a:solidFill>
              <a:latin typeface="Times New Roman" panose="02020603050405020304" pitchFamily="18" charset="0"/>
              <a:cs typeface="Times New Roman" panose="02020603050405020304" pitchFamily="18" charset="0"/>
            </a:endParaRPr>
          </a:p>
          <a:p>
            <a:pPr>
              <a:buFont typeface="Wingdings" pitchFamily="2" charset="2"/>
              <a:buChar char="Ø"/>
            </a:pPr>
            <a:r>
              <a:rPr lang="en-US" altLang="zh-CN" dirty="0">
                <a:solidFill>
                  <a:schemeClr val="tx1"/>
                </a:solidFill>
                <a:latin typeface="Times New Roman" panose="02020603050405020304" pitchFamily="18" charset="0"/>
                <a:cs typeface="Times New Roman" panose="02020603050405020304" pitchFamily="18" charset="0"/>
              </a:rPr>
              <a:t>Guide users in exploring their information needs</a:t>
            </a:r>
          </a:p>
          <a:p>
            <a:pPr marL="152396" indent="0">
              <a:buFont typeface="Lexend"/>
              <a:buNone/>
            </a:pPr>
            <a:endParaRPr lang="en-US" altLang="zh-CN" sz="2000" dirty="0">
              <a:solidFill>
                <a:schemeClr val="tx1"/>
              </a:solidFill>
              <a:latin typeface="Times New Roman" panose="02020603050405020304" pitchFamily="18" charset="0"/>
              <a:cs typeface="Times New Roman" panose="02020603050405020304" pitchFamily="18" charset="0"/>
            </a:endParaRPr>
          </a:p>
          <a:p>
            <a:endParaRPr lang="en-US" altLang="zh-CN" sz="2000" dirty="0">
              <a:solidFill>
                <a:schemeClr val="tx1"/>
              </a:solidFill>
              <a:latin typeface="Times New Roman" panose="02020603050405020304" pitchFamily="18" charset="0"/>
              <a:cs typeface="Times New Roman" panose="02020603050405020304" pitchFamily="18" charset="0"/>
            </a:endParaRPr>
          </a:p>
          <a:p>
            <a:endParaRPr lang="en-US" altLang="zh-CN"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a:p>
            <a:endParaRPr lang="en-NL" dirty="0">
              <a:solidFill>
                <a:schemeClr val="tx1"/>
              </a:solidFill>
              <a:latin typeface="Times New Roman" panose="02020603050405020304" pitchFamily="18" charset="0"/>
              <a:cs typeface="Times New Roman" panose="02020603050405020304" pitchFamily="18" charset="0"/>
            </a:endParaRPr>
          </a:p>
        </p:txBody>
      </p:sp>
      <p:sp>
        <p:nvSpPr>
          <p:cNvPr id="24" name="Rounded Rectangle 23">
            <a:extLst>
              <a:ext uri="{FF2B5EF4-FFF2-40B4-BE49-F238E27FC236}">
                <a16:creationId xmlns:a16="http://schemas.microsoft.com/office/drawing/2014/main" id="{0DFA5782-B454-1DBB-11A3-D1A7E7C17E9A}"/>
              </a:ext>
            </a:extLst>
          </p:cNvPr>
          <p:cNvSpPr/>
          <p:nvPr/>
        </p:nvSpPr>
        <p:spPr>
          <a:xfrm>
            <a:off x="732665" y="3162197"/>
            <a:ext cx="4750131" cy="1370006"/>
          </a:xfrm>
          <a:prstGeom prst="roundRect">
            <a:avLst/>
          </a:prstGeom>
          <a:solidFill>
            <a:srgbClr val="EEF8FC"/>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Text Placeholder 2">
            <a:extLst>
              <a:ext uri="{FF2B5EF4-FFF2-40B4-BE49-F238E27FC236}">
                <a16:creationId xmlns:a16="http://schemas.microsoft.com/office/drawing/2014/main" id="{BEC6CC82-D381-EB15-8631-0CAF8B1727FF}"/>
              </a:ext>
            </a:extLst>
          </p:cNvPr>
          <p:cNvSpPr txBox="1">
            <a:spLocks/>
          </p:cNvSpPr>
          <p:nvPr/>
        </p:nvSpPr>
        <p:spPr>
          <a:xfrm>
            <a:off x="857162" y="3271581"/>
            <a:ext cx="4406044" cy="122631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609585" marR="0" lvl="0" indent="-457189" algn="l" rtl="0" eaLnBrk="1" hangingPunct="1">
              <a:lnSpc>
                <a:spcPct val="115000"/>
              </a:lnSpc>
              <a:spcBef>
                <a:spcPts val="0"/>
              </a:spcBef>
              <a:spcAft>
                <a:spcPts val="0"/>
              </a:spcAft>
              <a:buClr>
                <a:schemeClr val="dk2"/>
              </a:buClr>
              <a:buSzPts val="1800"/>
              <a:buFont typeface="Lexend"/>
              <a:buChar char="●"/>
              <a:defRPr sz="1800" b="0" i="0" u="none" strike="noStrike" cap="none">
                <a:solidFill>
                  <a:schemeClr val="dk2"/>
                </a:solidFill>
                <a:latin typeface="Lexend"/>
                <a:ea typeface="Lexend"/>
                <a:cs typeface="Lexend"/>
                <a:sym typeface="Lexend"/>
              </a:defRPr>
            </a:lvl1pPr>
            <a:lvl2pPr marL="1219170" marR="0" lvl="1"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2pPr>
            <a:lvl3pPr marL="1828754" marR="0" lvl="2"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3pPr>
            <a:lvl4pPr marL="2438339" marR="0" lvl="3"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4pPr>
            <a:lvl5pPr marL="3047924" marR="0" lvl="4"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5pPr>
            <a:lvl6pPr marL="3657509" marR="0" lvl="5"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6pPr>
            <a:lvl7pPr marL="4267093" marR="0" lvl="6"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7pPr>
            <a:lvl8pPr marL="4876678" marR="0" lvl="7"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8pPr>
            <a:lvl9pPr marL="5486263" marR="0" lvl="8"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9pPr>
          </a:lstStyle>
          <a:p>
            <a:pPr marL="152396" indent="0">
              <a:buNone/>
            </a:pPr>
            <a:r>
              <a:rPr lang="en-US" altLang="zh-CN" sz="2000" dirty="0">
                <a:solidFill>
                  <a:schemeClr val="tx1"/>
                </a:solidFill>
                <a:latin typeface="Times New Roman" panose="02020603050405020304" pitchFamily="18" charset="0"/>
                <a:cs typeface="Times New Roman" panose="02020603050405020304" pitchFamily="18" charset="0"/>
              </a:rPr>
              <a:t>Evaluative</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CXAI</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(rule-based)</a:t>
            </a:r>
          </a:p>
          <a:p>
            <a:pPr>
              <a:lnSpc>
                <a:spcPct val="125000"/>
              </a:lnSpc>
              <a:buFont typeface="Wingdings" pitchFamily="2" charset="2"/>
              <a:buChar char="Ø"/>
            </a:pPr>
            <a:r>
              <a:rPr lang="en-US" altLang="zh-CN" sz="1733" dirty="0">
                <a:solidFill>
                  <a:schemeClr val="tx1"/>
                </a:solidFill>
                <a:latin typeface="Times New Roman" panose="02020603050405020304" pitchFamily="18" charset="0"/>
                <a:cs typeface="Times New Roman" panose="02020603050405020304" pitchFamily="18" charset="0"/>
              </a:rPr>
              <a:t>Nudge</a:t>
            </a:r>
            <a:r>
              <a:rPr lang="en-GB" sz="1733" dirty="0">
                <a:solidFill>
                  <a:schemeClr val="tx1"/>
                </a:solidFill>
                <a:latin typeface="Times New Roman" panose="02020603050405020304" pitchFamily="18" charset="0"/>
                <a:cs typeface="Times New Roman" panose="02020603050405020304" pitchFamily="18" charset="0"/>
              </a:rPr>
              <a:t> users to </a:t>
            </a:r>
            <a:r>
              <a:rPr lang="en-US" altLang="zh-CN" sz="1733" dirty="0">
                <a:solidFill>
                  <a:schemeClr val="tx1"/>
                </a:solidFill>
                <a:latin typeface="Times New Roman" panose="02020603050405020304" pitchFamily="18" charset="0"/>
                <a:cs typeface="Times New Roman" panose="02020603050405020304" pitchFamily="18" charset="0"/>
              </a:rPr>
              <a:t>compare</a:t>
            </a:r>
            <a:r>
              <a:rPr lang="zh-CN" altLang="en-US" sz="1733" dirty="0">
                <a:solidFill>
                  <a:schemeClr val="tx1"/>
                </a:solidFill>
                <a:latin typeface="Times New Roman" panose="02020603050405020304" pitchFamily="18" charset="0"/>
                <a:cs typeface="Times New Roman" panose="02020603050405020304" pitchFamily="18" charset="0"/>
              </a:rPr>
              <a:t> </a:t>
            </a:r>
            <a:r>
              <a:rPr lang="en-GB" sz="1733" dirty="0">
                <a:solidFill>
                  <a:schemeClr val="tx1"/>
                </a:solidFill>
                <a:latin typeface="Times New Roman" panose="02020603050405020304" pitchFamily="18" charset="0"/>
                <a:cs typeface="Times New Roman" panose="02020603050405020304" pitchFamily="18" charset="0"/>
              </a:rPr>
              <a:t>their decision criteria</a:t>
            </a:r>
            <a:r>
              <a:rPr lang="zh-CN" altLang="en-US" sz="1733" dirty="0">
                <a:solidFill>
                  <a:schemeClr val="tx1"/>
                </a:solidFill>
                <a:latin typeface="Times New Roman" panose="02020603050405020304" pitchFamily="18" charset="0"/>
                <a:cs typeface="Times New Roman" panose="02020603050405020304" pitchFamily="18" charset="0"/>
              </a:rPr>
              <a:t> </a:t>
            </a:r>
            <a:r>
              <a:rPr lang="en-US" altLang="zh-CN" sz="1733" dirty="0">
                <a:solidFill>
                  <a:schemeClr val="tx1"/>
                </a:solidFill>
                <a:latin typeface="Times New Roman" panose="02020603050405020304" pitchFamily="18" charset="0"/>
                <a:cs typeface="Times New Roman" panose="02020603050405020304" pitchFamily="18" charset="0"/>
              </a:rPr>
              <a:t>with</a:t>
            </a:r>
            <a:r>
              <a:rPr lang="zh-CN" altLang="en-US" sz="1733" dirty="0">
                <a:solidFill>
                  <a:schemeClr val="tx1"/>
                </a:solidFill>
                <a:latin typeface="Times New Roman" panose="02020603050405020304" pitchFamily="18" charset="0"/>
                <a:cs typeface="Times New Roman" panose="02020603050405020304" pitchFamily="18" charset="0"/>
              </a:rPr>
              <a:t> </a:t>
            </a:r>
            <a:r>
              <a:rPr lang="en-US" altLang="zh-CN" sz="1733" dirty="0">
                <a:solidFill>
                  <a:schemeClr val="tx1"/>
                </a:solidFill>
                <a:latin typeface="Times New Roman" panose="02020603050405020304" pitchFamily="18" charset="0"/>
                <a:cs typeface="Times New Roman" panose="02020603050405020304" pitchFamily="18" charset="0"/>
              </a:rPr>
              <a:t>AI</a:t>
            </a:r>
            <a:r>
              <a:rPr lang="zh-CN" altLang="en-US" sz="1733" dirty="0">
                <a:solidFill>
                  <a:schemeClr val="tx1"/>
                </a:solidFill>
                <a:latin typeface="Times New Roman" panose="02020603050405020304" pitchFamily="18" charset="0"/>
                <a:cs typeface="Times New Roman" panose="02020603050405020304" pitchFamily="18" charset="0"/>
              </a:rPr>
              <a:t> </a:t>
            </a:r>
            <a:r>
              <a:rPr lang="en-US" altLang="zh-CN" sz="1733" dirty="0">
                <a:solidFill>
                  <a:schemeClr val="tx1"/>
                </a:solidFill>
                <a:latin typeface="Times New Roman" panose="02020603050405020304" pitchFamily="18" charset="0"/>
                <a:cs typeface="Times New Roman" panose="02020603050405020304" pitchFamily="18" charset="0"/>
              </a:rPr>
              <a:t>system</a:t>
            </a:r>
          </a:p>
          <a:p>
            <a:endParaRPr lang="en-US" altLang="zh-CN" sz="2000" dirty="0">
              <a:solidFill>
                <a:schemeClr val="tx1"/>
              </a:solidFill>
              <a:latin typeface="Times New Roman" panose="02020603050405020304" pitchFamily="18" charset="0"/>
              <a:cs typeface="Times New Roman" panose="02020603050405020304" pitchFamily="18" charset="0"/>
            </a:endParaRPr>
          </a:p>
          <a:p>
            <a:endParaRPr lang="en-US" altLang="zh-CN" dirty="0">
              <a:solidFill>
                <a:schemeClr val="tx1"/>
              </a:solidFill>
              <a:latin typeface="Times New Roman" panose="02020603050405020304" pitchFamily="18" charset="0"/>
              <a:cs typeface="Times New Roman" panose="02020603050405020304" pitchFamily="18" charset="0"/>
            </a:endParaRPr>
          </a:p>
          <a:p>
            <a:pPr marL="152396" indent="0">
              <a:buNone/>
            </a:pPr>
            <a:endParaRPr lang="en-US" dirty="0">
              <a:solidFill>
                <a:schemeClr val="tx1"/>
              </a:solidFill>
              <a:latin typeface="Times New Roman" panose="02020603050405020304" pitchFamily="18" charset="0"/>
              <a:cs typeface="Times New Roman" panose="02020603050405020304" pitchFamily="18" charset="0"/>
            </a:endParaRPr>
          </a:p>
          <a:p>
            <a:endParaRPr lang="en-NL"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0DA0278-5C8F-6C98-8EA0-91366C14F638}"/>
              </a:ext>
            </a:extLst>
          </p:cNvPr>
          <p:cNvSpPr txBox="1">
            <a:spLocks/>
          </p:cNvSpPr>
          <p:nvPr/>
        </p:nvSpPr>
        <p:spPr>
          <a:xfrm>
            <a:off x="6095999" y="1356967"/>
            <a:ext cx="6008423" cy="458307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609585" marR="0" lvl="0" indent="-457189" algn="l" rtl="0" eaLnBrk="1" hangingPunct="1">
              <a:lnSpc>
                <a:spcPct val="115000"/>
              </a:lnSpc>
              <a:spcBef>
                <a:spcPts val="0"/>
              </a:spcBef>
              <a:spcAft>
                <a:spcPts val="0"/>
              </a:spcAft>
              <a:buClr>
                <a:schemeClr val="dk2"/>
              </a:buClr>
              <a:buSzPts val="1800"/>
              <a:buFont typeface="Lexend"/>
              <a:buChar char="●"/>
              <a:defRPr sz="1800" b="0" i="0" u="none" strike="noStrike" cap="none">
                <a:solidFill>
                  <a:schemeClr val="dk2"/>
                </a:solidFill>
                <a:latin typeface="Lexend"/>
                <a:ea typeface="Lexend"/>
                <a:cs typeface="Lexend"/>
                <a:sym typeface="Lexend"/>
              </a:defRPr>
            </a:lvl1pPr>
            <a:lvl2pPr marL="1219170" marR="0" lvl="1"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2pPr>
            <a:lvl3pPr marL="1828754" marR="0" lvl="2"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3pPr>
            <a:lvl4pPr marL="2438339" marR="0" lvl="3"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4pPr>
            <a:lvl5pPr marL="3047924" marR="0" lvl="4"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5pPr>
            <a:lvl6pPr marL="3657509" marR="0" lvl="5"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6pPr>
            <a:lvl7pPr marL="4267093" marR="0" lvl="6"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7pPr>
            <a:lvl8pPr marL="4876678" marR="0" lvl="7"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8pPr>
            <a:lvl9pPr marL="5486263" marR="0" lvl="8" indent="-423323" algn="l" rtl="0" eaLnBrk="1" hangingPunct="1">
              <a:lnSpc>
                <a:spcPct val="115000"/>
              </a:lnSpc>
              <a:spcBef>
                <a:spcPts val="0"/>
              </a:spcBef>
              <a:spcAft>
                <a:spcPts val="0"/>
              </a:spcAft>
              <a:buClr>
                <a:schemeClr val="dk2"/>
              </a:buClr>
              <a:buSzPts val="1400"/>
              <a:buFont typeface="Lexend"/>
              <a:buChar char="■"/>
              <a:defRPr sz="1867" b="0" i="0" u="none" strike="noStrike" cap="none">
                <a:solidFill>
                  <a:schemeClr val="dk2"/>
                </a:solidFill>
                <a:latin typeface="Lexend"/>
                <a:ea typeface="Lexend"/>
                <a:cs typeface="Lexend"/>
                <a:sym typeface="Lexend"/>
              </a:defRPr>
            </a:lvl9pPr>
          </a:lstStyle>
          <a:p>
            <a:r>
              <a:rPr lang="en-GB" altLang="zh-CN" sz="2400" dirty="0">
                <a:solidFill>
                  <a:schemeClr val="tx1"/>
                </a:solidFill>
                <a:latin typeface="Times New Roman" panose="02020603050405020304" pitchFamily="18" charset="0"/>
                <a:cs typeface="Times New Roman" panose="02020603050405020304" pitchFamily="18" charset="0"/>
              </a:rPr>
              <a:t>Compared to the XAI dashboard, the conversational XAI interface </a:t>
            </a:r>
          </a:p>
          <a:p>
            <a:pPr lvl="1"/>
            <a:r>
              <a:rPr lang="en-US" altLang="zh-CN" sz="2467" dirty="0">
                <a:solidFill>
                  <a:srgbClr val="0070C0"/>
                </a:solidFill>
                <a:latin typeface="Times New Roman" panose="02020603050405020304" pitchFamily="18" charset="0"/>
                <a:cs typeface="Times New Roman" panose="02020603050405020304" pitchFamily="18" charset="0"/>
              </a:rPr>
              <a:t>Better</a:t>
            </a:r>
            <a:r>
              <a:rPr lang="zh-CN" altLang="en-US" sz="2467" dirty="0">
                <a:solidFill>
                  <a:srgbClr val="0070C0"/>
                </a:solidFill>
                <a:latin typeface="Times New Roman" panose="02020603050405020304" pitchFamily="18" charset="0"/>
                <a:cs typeface="Times New Roman" panose="02020603050405020304" pitchFamily="18" charset="0"/>
              </a:rPr>
              <a:t> </a:t>
            </a:r>
            <a:r>
              <a:rPr lang="en-US" altLang="zh-CN" sz="2467" dirty="0">
                <a:solidFill>
                  <a:srgbClr val="0070C0"/>
                </a:solidFill>
                <a:latin typeface="Times New Roman" panose="02020603050405020304" pitchFamily="18" charset="0"/>
                <a:cs typeface="Times New Roman" panose="02020603050405020304" pitchFamily="18" charset="0"/>
              </a:rPr>
              <a:t>understanding</a:t>
            </a:r>
            <a:r>
              <a:rPr lang="zh-CN" altLang="en-US" sz="2467" dirty="0">
                <a:solidFill>
                  <a:srgbClr val="0070C0"/>
                </a:solidFill>
                <a:latin typeface="Times New Roman" panose="02020603050405020304" pitchFamily="18" charset="0"/>
                <a:cs typeface="Times New Roman" panose="02020603050405020304" pitchFamily="18" charset="0"/>
              </a:rPr>
              <a:t> </a:t>
            </a:r>
            <a:r>
              <a:rPr lang="en-US" altLang="zh-CN" sz="2467" dirty="0">
                <a:solidFill>
                  <a:schemeClr val="tx1"/>
                </a:solidFill>
                <a:latin typeface="Times New Roman" panose="02020603050405020304" pitchFamily="18" charset="0"/>
                <a:cs typeface="Times New Roman" panose="02020603050405020304" pitchFamily="18" charset="0"/>
              </a:rPr>
              <a:t>(</a:t>
            </a:r>
            <a:r>
              <a:rPr lang="en-US" altLang="zh-CN" sz="2467" b="1" dirty="0">
                <a:solidFill>
                  <a:schemeClr val="tx1"/>
                </a:solidFill>
                <a:latin typeface="Times New Roman" panose="02020603050405020304" pitchFamily="18" charset="0"/>
                <a:cs typeface="Times New Roman" panose="02020603050405020304" pitchFamily="18" charset="0"/>
              </a:rPr>
              <a:t>H1</a:t>
            </a:r>
            <a:r>
              <a:rPr lang="en-US" altLang="zh-CN" sz="2467" dirty="0">
                <a:solidFill>
                  <a:schemeClr val="tx1"/>
                </a:solidFill>
                <a:latin typeface="Times New Roman" panose="02020603050405020304" pitchFamily="18" charset="0"/>
                <a:cs typeface="Times New Roman" panose="02020603050405020304" pitchFamily="18" charset="0"/>
              </a:rPr>
              <a:t>),</a:t>
            </a:r>
            <a:r>
              <a:rPr lang="zh-CN" altLang="en-US" sz="2467" dirty="0">
                <a:solidFill>
                  <a:schemeClr val="tx1"/>
                </a:solidFill>
                <a:latin typeface="Times New Roman" panose="02020603050405020304" pitchFamily="18" charset="0"/>
                <a:cs typeface="Times New Roman" panose="02020603050405020304" pitchFamily="18" charset="0"/>
              </a:rPr>
              <a:t> </a:t>
            </a:r>
            <a:endParaRPr lang="en-US" altLang="zh-CN" sz="2467" dirty="0">
              <a:solidFill>
                <a:schemeClr val="tx1"/>
              </a:solidFill>
              <a:latin typeface="Times New Roman" panose="02020603050405020304" pitchFamily="18" charset="0"/>
              <a:cs typeface="Times New Roman" panose="02020603050405020304" pitchFamily="18" charset="0"/>
            </a:endParaRPr>
          </a:p>
          <a:p>
            <a:pPr lvl="1"/>
            <a:r>
              <a:rPr lang="en-US" altLang="zh-CN" sz="2467" dirty="0">
                <a:solidFill>
                  <a:srgbClr val="FF0000"/>
                </a:solidFill>
                <a:latin typeface="Times New Roman" panose="02020603050405020304" pitchFamily="18" charset="0"/>
                <a:cs typeface="Times New Roman" panose="02020603050405020304" pitchFamily="18" charset="0"/>
              </a:rPr>
              <a:t>Higher</a:t>
            </a:r>
            <a:r>
              <a:rPr lang="zh-CN" altLang="en-US" sz="2467" dirty="0">
                <a:solidFill>
                  <a:srgbClr val="FF0000"/>
                </a:solidFill>
                <a:latin typeface="Times New Roman" panose="02020603050405020304" pitchFamily="18" charset="0"/>
                <a:cs typeface="Times New Roman" panose="02020603050405020304" pitchFamily="18" charset="0"/>
              </a:rPr>
              <a:t> </a:t>
            </a:r>
            <a:r>
              <a:rPr lang="en-US" altLang="zh-CN" sz="2467" dirty="0">
                <a:solidFill>
                  <a:srgbClr val="FF0000"/>
                </a:solidFill>
                <a:latin typeface="Times New Roman" panose="02020603050405020304" pitchFamily="18" charset="0"/>
                <a:cs typeface="Times New Roman" panose="02020603050405020304" pitchFamily="18" charset="0"/>
              </a:rPr>
              <a:t>trust</a:t>
            </a:r>
            <a:r>
              <a:rPr lang="zh-CN" altLang="en-US" sz="2467" dirty="0">
                <a:solidFill>
                  <a:srgbClr val="FF0000"/>
                </a:solidFill>
                <a:latin typeface="Times New Roman" panose="02020603050405020304" pitchFamily="18" charset="0"/>
                <a:cs typeface="Times New Roman" panose="02020603050405020304" pitchFamily="18" charset="0"/>
              </a:rPr>
              <a:t> </a:t>
            </a:r>
            <a:r>
              <a:rPr lang="en-US" altLang="zh-CN" sz="2467" dirty="0">
                <a:solidFill>
                  <a:schemeClr val="tx1"/>
                </a:solidFill>
                <a:latin typeface="Times New Roman" panose="02020603050405020304" pitchFamily="18" charset="0"/>
                <a:cs typeface="Times New Roman" panose="02020603050405020304" pitchFamily="18" charset="0"/>
              </a:rPr>
              <a:t>(</a:t>
            </a:r>
            <a:r>
              <a:rPr lang="en-US" altLang="zh-CN" sz="2467" b="1" dirty="0">
                <a:solidFill>
                  <a:schemeClr val="tx1"/>
                </a:solidFill>
                <a:latin typeface="Times New Roman" panose="02020603050405020304" pitchFamily="18" charset="0"/>
                <a:cs typeface="Times New Roman" panose="02020603050405020304" pitchFamily="18" charset="0"/>
              </a:rPr>
              <a:t>H2</a:t>
            </a:r>
            <a:r>
              <a:rPr lang="en-US" altLang="zh-CN" sz="2467" dirty="0">
                <a:solidFill>
                  <a:schemeClr val="tx1"/>
                </a:solidFill>
                <a:latin typeface="Times New Roman" panose="02020603050405020304" pitchFamily="18" charset="0"/>
                <a:cs typeface="Times New Roman" panose="02020603050405020304" pitchFamily="18" charset="0"/>
              </a:rPr>
              <a:t>),</a:t>
            </a:r>
            <a:r>
              <a:rPr lang="zh-CN" altLang="en-US" sz="2467" dirty="0">
                <a:solidFill>
                  <a:schemeClr val="tx1"/>
                </a:solidFill>
                <a:latin typeface="Times New Roman" panose="02020603050405020304" pitchFamily="18" charset="0"/>
                <a:cs typeface="Times New Roman" panose="02020603050405020304" pitchFamily="18" charset="0"/>
              </a:rPr>
              <a:t> </a:t>
            </a:r>
            <a:endParaRPr lang="en-US" altLang="zh-CN" sz="2467" dirty="0">
              <a:solidFill>
                <a:schemeClr val="tx1"/>
              </a:solidFill>
              <a:latin typeface="Times New Roman" panose="02020603050405020304" pitchFamily="18" charset="0"/>
              <a:cs typeface="Times New Roman" panose="02020603050405020304" pitchFamily="18" charset="0"/>
            </a:endParaRPr>
          </a:p>
          <a:p>
            <a:pPr lvl="1"/>
            <a:r>
              <a:rPr lang="en-US" altLang="zh-CN" sz="2467" dirty="0">
                <a:solidFill>
                  <a:schemeClr val="accent5"/>
                </a:solidFill>
                <a:latin typeface="Times New Roman" panose="02020603050405020304" pitchFamily="18" charset="0"/>
                <a:cs typeface="Times New Roman" panose="02020603050405020304" pitchFamily="18" charset="0"/>
              </a:rPr>
              <a:t>More</a:t>
            </a:r>
            <a:r>
              <a:rPr lang="zh-CN" altLang="en-US" sz="2467" dirty="0">
                <a:solidFill>
                  <a:schemeClr val="accent5"/>
                </a:solidFill>
                <a:latin typeface="Times New Roman" panose="02020603050405020304" pitchFamily="18" charset="0"/>
                <a:cs typeface="Times New Roman" panose="02020603050405020304" pitchFamily="18" charset="0"/>
              </a:rPr>
              <a:t> </a:t>
            </a:r>
            <a:r>
              <a:rPr lang="en-US" altLang="zh-CN" sz="2467" dirty="0">
                <a:solidFill>
                  <a:schemeClr val="accent5"/>
                </a:solidFill>
                <a:latin typeface="Times New Roman" panose="02020603050405020304" pitchFamily="18" charset="0"/>
                <a:cs typeface="Times New Roman" panose="02020603050405020304" pitchFamily="18" charset="0"/>
              </a:rPr>
              <a:t>appropriate</a:t>
            </a:r>
            <a:r>
              <a:rPr lang="zh-CN" altLang="en-US" sz="2467" dirty="0">
                <a:solidFill>
                  <a:schemeClr val="accent5"/>
                </a:solidFill>
                <a:latin typeface="Times New Roman" panose="02020603050405020304" pitchFamily="18" charset="0"/>
                <a:cs typeface="Times New Roman" panose="02020603050405020304" pitchFamily="18" charset="0"/>
              </a:rPr>
              <a:t> </a:t>
            </a:r>
            <a:r>
              <a:rPr lang="en-US" altLang="zh-CN" sz="2467" dirty="0">
                <a:solidFill>
                  <a:schemeClr val="accent5"/>
                </a:solidFill>
                <a:latin typeface="Times New Roman" panose="02020603050405020304" pitchFamily="18" charset="0"/>
                <a:cs typeface="Times New Roman" panose="02020603050405020304" pitchFamily="18" charset="0"/>
              </a:rPr>
              <a:t>reliance</a:t>
            </a:r>
            <a:r>
              <a:rPr lang="zh-CN" altLang="en-US" sz="2467" dirty="0">
                <a:solidFill>
                  <a:schemeClr val="accent5"/>
                </a:solidFill>
                <a:latin typeface="Times New Roman" panose="02020603050405020304" pitchFamily="18" charset="0"/>
                <a:cs typeface="Times New Roman" panose="02020603050405020304" pitchFamily="18" charset="0"/>
              </a:rPr>
              <a:t> </a:t>
            </a:r>
            <a:r>
              <a:rPr lang="en-US" altLang="zh-CN" sz="2467" dirty="0">
                <a:solidFill>
                  <a:schemeClr val="tx1"/>
                </a:solidFill>
                <a:latin typeface="Times New Roman" panose="02020603050405020304" pitchFamily="18" charset="0"/>
                <a:cs typeface="Times New Roman" panose="02020603050405020304" pitchFamily="18" charset="0"/>
              </a:rPr>
              <a:t>(</a:t>
            </a:r>
            <a:r>
              <a:rPr lang="en-US" altLang="zh-CN" sz="2467" b="1" dirty="0">
                <a:solidFill>
                  <a:schemeClr val="tx1"/>
                </a:solidFill>
                <a:latin typeface="Times New Roman" panose="02020603050405020304" pitchFamily="18" charset="0"/>
                <a:cs typeface="Times New Roman" panose="02020603050405020304" pitchFamily="18" charset="0"/>
              </a:rPr>
              <a:t>H3</a:t>
            </a:r>
            <a:r>
              <a:rPr lang="en-US" altLang="zh-CN" sz="2467" dirty="0">
                <a:solidFill>
                  <a:schemeClr val="tx1"/>
                </a:solidFill>
                <a:latin typeface="Times New Roman" panose="02020603050405020304" pitchFamily="18" charset="0"/>
                <a:cs typeface="Times New Roman" panose="02020603050405020304" pitchFamily="18" charset="0"/>
              </a:rPr>
              <a:t>)</a:t>
            </a:r>
            <a:r>
              <a:rPr lang="zh-CN" altLang="en-US" sz="2467" dirty="0">
                <a:solidFill>
                  <a:schemeClr val="tx1"/>
                </a:solidFill>
                <a:latin typeface="Times New Roman" panose="02020603050405020304" pitchFamily="18" charset="0"/>
                <a:cs typeface="Times New Roman" panose="02020603050405020304" pitchFamily="18" charset="0"/>
              </a:rPr>
              <a:t> </a:t>
            </a:r>
            <a:endParaRPr lang="en-US" altLang="zh-CN" sz="2467" dirty="0">
              <a:solidFill>
                <a:schemeClr val="tx1"/>
              </a:solidFill>
              <a:latin typeface="Times New Roman" panose="02020603050405020304" pitchFamily="18" charset="0"/>
              <a:cs typeface="Times New Roman" panose="02020603050405020304" pitchFamily="18" charset="0"/>
            </a:endParaRPr>
          </a:p>
          <a:p>
            <a:endParaRPr lang="en-GB" altLang="zh-CN" sz="2400" dirty="0">
              <a:solidFill>
                <a:schemeClr val="tx1"/>
              </a:solidFill>
              <a:latin typeface="Times New Roman" panose="02020603050405020304" pitchFamily="18" charset="0"/>
              <a:cs typeface="Times New Roman" panose="02020603050405020304" pitchFamily="18" charset="0"/>
            </a:endParaRPr>
          </a:p>
          <a:p>
            <a:r>
              <a:rPr lang="en-US" altLang="zh-CN" sz="2400" b="1" dirty="0">
                <a:solidFill>
                  <a:schemeClr val="tx1"/>
                </a:solidFill>
                <a:latin typeface="Times New Roman" panose="02020603050405020304" pitchFamily="18" charset="0"/>
                <a:cs typeface="Times New Roman" panose="02020603050405020304" pitchFamily="18" charset="0"/>
              </a:rPr>
              <a:t>Evaluative</a:t>
            </a:r>
            <a:r>
              <a:rPr lang="en-GB" altLang="zh-CN" sz="2400" b="1" dirty="0">
                <a:solidFill>
                  <a:schemeClr val="tx1"/>
                </a:solidFill>
                <a:latin typeface="Times New Roman" panose="02020603050405020304" pitchFamily="18" charset="0"/>
                <a:cs typeface="Times New Roman" panose="02020603050405020304" pitchFamily="18" charset="0"/>
              </a:rPr>
              <a:t> decision support </a:t>
            </a:r>
            <a:r>
              <a:rPr lang="en-GB" altLang="zh-CN" sz="2400" dirty="0">
                <a:solidFill>
                  <a:schemeClr val="tx1"/>
                </a:solidFill>
                <a:latin typeface="Times New Roman" panose="02020603050405020304" pitchFamily="18" charset="0"/>
                <a:cs typeface="Times New Roman" panose="02020603050405020304" pitchFamily="18" charset="0"/>
              </a:rPr>
              <a:t>in the conversational XAI interface</a:t>
            </a:r>
            <a:r>
              <a:rPr lang="zh-CN" altLang="en-US" sz="2400" dirty="0">
                <a:solidFill>
                  <a:schemeClr val="tx1"/>
                </a:solidFill>
                <a:latin typeface="Times New Roman" panose="02020603050405020304" pitchFamily="18" charset="0"/>
                <a:cs typeface="Times New Roman" panose="02020603050405020304" pitchFamily="18" charset="0"/>
              </a:rPr>
              <a:t> </a:t>
            </a:r>
            <a:r>
              <a:rPr lang="en-GB" altLang="zh-CN" sz="2400" dirty="0">
                <a:solidFill>
                  <a:schemeClr val="tx1"/>
                </a:solidFill>
                <a:latin typeface="Times New Roman" panose="02020603050405020304" pitchFamily="18" charset="0"/>
                <a:cs typeface="Times New Roman" panose="02020603050405020304" pitchFamily="18" charset="0"/>
              </a:rPr>
              <a:t>will </a:t>
            </a:r>
            <a:r>
              <a:rPr lang="en-GB" altLang="zh-CN" sz="2400" dirty="0">
                <a:solidFill>
                  <a:srgbClr val="7030A0"/>
                </a:solidFill>
                <a:latin typeface="Times New Roman" panose="02020603050405020304" pitchFamily="18" charset="0"/>
                <a:cs typeface="Times New Roman" panose="02020603050405020304" pitchFamily="18" charset="0"/>
              </a:rPr>
              <a:t>increase user trust and appropriate reliance</a:t>
            </a:r>
            <a:r>
              <a:rPr lang="en-GB" altLang="zh-CN" sz="2400" dirty="0">
                <a:solidFill>
                  <a:schemeClr val="tx1"/>
                </a:solidFill>
                <a:latin typeface="Times New Roman" panose="02020603050405020304" pitchFamily="18" charset="0"/>
                <a:cs typeface="Times New Roman" panose="02020603050405020304" pitchFamily="18" charset="0"/>
              </a:rPr>
              <a:t> on an AI system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t>
            </a:r>
            <a:r>
              <a:rPr lang="en-US" altLang="zh-CN" sz="2400" b="1" dirty="0">
                <a:solidFill>
                  <a:schemeClr val="tx1"/>
                </a:solidFill>
                <a:latin typeface="Times New Roman" panose="02020603050405020304" pitchFamily="18" charset="0"/>
                <a:cs typeface="Times New Roman" panose="02020603050405020304" pitchFamily="18" charset="0"/>
              </a:rPr>
              <a:t>H4</a:t>
            </a:r>
            <a:r>
              <a:rPr lang="en-US" altLang="zh-CN" sz="2400" dirty="0">
                <a:solidFill>
                  <a:schemeClr val="tx1"/>
                </a:solidFill>
                <a:latin typeface="Times New Roman" panose="02020603050405020304" pitchFamily="18" charset="0"/>
                <a:cs typeface="Times New Roman" panose="02020603050405020304" pitchFamily="18" charset="0"/>
              </a:rPr>
              <a:t>)</a:t>
            </a:r>
            <a:endParaRPr lang="en-GB" sz="2400" dirty="0">
              <a:solidFill>
                <a:schemeClr val="tx1"/>
              </a:solidFill>
            </a:endParaRPr>
          </a:p>
          <a:p>
            <a:endParaRPr lang="en-NL" sz="2000" dirty="0">
              <a:solidFill>
                <a:schemeClr val="tx1"/>
              </a:solidFill>
            </a:endParaRPr>
          </a:p>
        </p:txBody>
      </p:sp>
      <p:sp>
        <p:nvSpPr>
          <p:cNvPr id="5" name="TextBox 4">
            <a:extLst>
              <a:ext uri="{FF2B5EF4-FFF2-40B4-BE49-F238E27FC236}">
                <a16:creationId xmlns:a16="http://schemas.microsoft.com/office/drawing/2014/main" id="{8CCEA4F4-C356-C01A-2E68-4EBEF995269A}"/>
              </a:ext>
            </a:extLst>
          </p:cNvPr>
          <p:cNvSpPr txBox="1"/>
          <p:nvPr/>
        </p:nvSpPr>
        <p:spPr>
          <a:xfrm>
            <a:off x="857162" y="6439652"/>
            <a:ext cx="10158770" cy="338554"/>
          </a:xfrm>
          <a:prstGeom prst="rect">
            <a:avLst/>
          </a:prstGeom>
          <a:noFill/>
        </p:spPr>
        <p:txBody>
          <a:bodyPr wrap="square" rtlCol="0">
            <a:spAutoFit/>
          </a:bodyPr>
          <a:lstStyle/>
          <a:p>
            <a:r>
              <a:rPr lang="en-NL" sz="1600" dirty="0">
                <a:solidFill>
                  <a:schemeClr val="bg1"/>
                </a:solidFill>
                <a:latin typeface="Times New Roman" panose="02020603050405020304" pitchFamily="18" charset="0"/>
                <a:cs typeface="Times New Roman" panose="02020603050405020304" pitchFamily="18" charset="0"/>
              </a:rPr>
              <a:t>Background</a:t>
            </a:r>
            <a:r>
              <a:rPr lang="en-US" altLang="zh-CN" sz="1600" dirty="0">
                <a:solidFill>
                  <a:schemeClr val="bg1"/>
                </a:solidFill>
                <a:latin typeface="Times New Roman" panose="02020603050405020304" pitchFamily="18" charset="0"/>
                <a:cs typeface="Times New Roman" panose="02020603050405020304" pitchFamily="18" charset="0"/>
              </a:rPr>
              <a:t>	</a:t>
            </a:r>
            <a:r>
              <a:rPr lang="zh-CN" altLang="en-US" sz="1600" dirty="0">
                <a:solidFill>
                  <a:schemeClr val="bg1"/>
                </a:solidFill>
                <a:latin typeface="Times New Roman" panose="02020603050405020304" pitchFamily="18" charset="0"/>
                <a:cs typeface="Times New Roman" panose="02020603050405020304" pitchFamily="18" charset="0"/>
              </a:rPr>
              <a:t> </a:t>
            </a:r>
            <a:r>
              <a:rPr lang="en-US" altLang="zh-CN" sz="1600" dirty="0">
                <a:solidFill>
                  <a:schemeClr val="bg1"/>
                </a:solidFill>
                <a:latin typeface="Times New Roman" panose="02020603050405020304" pitchFamily="18" charset="0"/>
                <a:cs typeface="Times New Roman" panose="02020603050405020304" pitchFamily="18" charset="0"/>
              </a:rPr>
              <a:t>|	Motivation		|	</a:t>
            </a:r>
            <a:r>
              <a:rPr lang="en-US" altLang="zh-CN" sz="1600" b="1" dirty="0">
                <a:solidFill>
                  <a:schemeClr val="bg1"/>
                </a:solidFill>
                <a:latin typeface="Times New Roman" panose="02020603050405020304" pitchFamily="18" charset="0"/>
                <a:cs typeface="Times New Roman" panose="02020603050405020304" pitchFamily="18" charset="0"/>
              </a:rPr>
              <a:t>Method</a:t>
            </a:r>
            <a:r>
              <a:rPr lang="en-US" altLang="zh-CN" sz="1600" dirty="0">
                <a:solidFill>
                  <a:schemeClr val="bg1"/>
                </a:solidFill>
                <a:latin typeface="Times New Roman" panose="02020603050405020304" pitchFamily="18" charset="0"/>
                <a:cs typeface="Times New Roman" panose="02020603050405020304" pitchFamily="18" charset="0"/>
              </a:rPr>
              <a:t>		|	Results</a:t>
            </a:r>
            <a:endParaRPr lang="en-NL"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3402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E24DC-C705-7A18-63FB-4680C8BB9404}"/>
              </a:ext>
            </a:extLst>
          </p:cNvPr>
          <p:cNvSpPr>
            <a:spLocks noGrp="1"/>
          </p:cNvSpPr>
          <p:nvPr>
            <p:ph type="title"/>
          </p:nvPr>
        </p:nvSpPr>
        <p:spPr/>
        <p:txBody>
          <a:bodyPr/>
          <a:lstStyle/>
          <a:p>
            <a:endParaRPr lang="en-NL"/>
          </a:p>
        </p:txBody>
      </p:sp>
      <p:sp>
        <p:nvSpPr>
          <p:cNvPr id="4" name="Slide Number Placeholder 3">
            <a:extLst>
              <a:ext uri="{FF2B5EF4-FFF2-40B4-BE49-F238E27FC236}">
                <a16:creationId xmlns:a16="http://schemas.microsoft.com/office/drawing/2014/main" id="{B0514564-BEE9-2A72-35AE-D24D151BCD16}"/>
              </a:ext>
            </a:extLst>
          </p:cNvPr>
          <p:cNvSpPr>
            <a:spLocks noGrp="1"/>
          </p:cNvSpPr>
          <p:nvPr>
            <p:ph type="sldNum" idx="12"/>
          </p:nvPr>
        </p:nvSpPr>
        <p:spPr/>
        <p:txBody>
          <a:bodyPr/>
          <a:lstStyle/>
          <a:p>
            <a:fld id="{400BDF53-0B62-6F4E-AF65-9AB39FD04B3B}" type="slidenum">
              <a:rPr lang="en-NL" smtClean="0"/>
              <a:t>15</a:t>
            </a:fld>
            <a:endParaRPr lang="en-NL"/>
          </a:p>
        </p:txBody>
      </p:sp>
      <p:pic>
        <p:nvPicPr>
          <p:cNvPr id="5" name="demo_video.mp4">
            <a:hlinkClick r:id="" action="ppaction://media"/>
            <a:extLst>
              <a:ext uri="{FF2B5EF4-FFF2-40B4-BE49-F238E27FC236}">
                <a16:creationId xmlns:a16="http://schemas.microsoft.com/office/drawing/2014/main" id="{EA7AEC05-F013-A50D-E62F-B2A2C13773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3800" y="0"/>
            <a:ext cx="11137125" cy="6264633"/>
          </a:xfrm>
          <a:prstGeom prst="rect">
            <a:avLst/>
          </a:prstGeom>
        </p:spPr>
      </p:pic>
      <p:sp>
        <p:nvSpPr>
          <p:cNvPr id="3" name="TextBox 2">
            <a:extLst>
              <a:ext uri="{FF2B5EF4-FFF2-40B4-BE49-F238E27FC236}">
                <a16:creationId xmlns:a16="http://schemas.microsoft.com/office/drawing/2014/main" id="{AA78E8CB-8974-B70E-2EF1-04DE236E397A}"/>
              </a:ext>
            </a:extLst>
          </p:cNvPr>
          <p:cNvSpPr txBox="1"/>
          <p:nvPr/>
        </p:nvSpPr>
        <p:spPr>
          <a:xfrm>
            <a:off x="857162" y="6439652"/>
            <a:ext cx="10158770" cy="338554"/>
          </a:xfrm>
          <a:prstGeom prst="rect">
            <a:avLst/>
          </a:prstGeom>
          <a:noFill/>
        </p:spPr>
        <p:txBody>
          <a:bodyPr wrap="square" rtlCol="0">
            <a:spAutoFit/>
          </a:bodyPr>
          <a:lstStyle/>
          <a:p>
            <a:r>
              <a:rPr lang="en-NL" sz="1600" dirty="0">
                <a:solidFill>
                  <a:schemeClr val="bg1"/>
                </a:solidFill>
                <a:latin typeface="Times New Roman" panose="02020603050405020304" pitchFamily="18" charset="0"/>
                <a:cs typeface="Times New Roman" panose="02020603050405020304" pitchFamily="18" charset="0"/>
              </a:rPr>
              <a:t>Background</a:t>
            </a:r>
            <a:r>
              <a:rPr lang="en-US" altLang="zh-CN" sz="1600" dirty="0">
                <a:solidFill>
                  <a:schemeClr val="bg1"/>
                </a:solidFill>
                <a:latin typeface="Times New Roman" panose="02020603050405020304" pitchFamily="18" charset="0"/>
                <a:cs typeface="Times New Roman" panose="02020603050405020304" pitchFamily="18" charset="0"/>
              </a:rPr>
              <a:t>	</a:t>
            </a:r>
            <a:r>
              <a:rPr lang="zh-CN" altLang="en-US" sz="1600" dirty="0">
                <a:solidFill>
                  <a:schemeClr val="bg1"/>
                </a:solidFill>
                <a:latin typeface="Times New Roman" panose="02020603050405020304" pitchFamily="18" charset="0"/>
                <a:cs typeface="Times New Roman" panose="02020603050405020304" pitchFamily="18" charset="0"/>
              </a:rPr>
              <a:t> </a:t>
            </a:r>
            <a:r>
              <a:rPr lang="en-US" altLang="zh-CN" sz="1600" dirty="0">
                <a:solidFill>
                  <a:schemeClr val="bg1"/>
                </a:solidFill>
                <a:latin typeface="Times New Roman" panose="02020603050405020304" pitchFamily="18" charset="0"/>
                <a:cs typeface="Times New Roman" panose="02020603050405020304" pitchFamily="18" charset="0"/>
              </a:rPr>
              <a:t>|	Motivation		|	</a:t>
            </a:r>
            <a:r>
              <a:rPr lang="en-US" altLang="zh-CN" sz="1600" b="1" dirty="0">
                <a:solidFill>
                  <a:schemeClr val="bg1"/>
                </a:solidFill>
                <a:latin typeface="Times New Roman" panose="02020603050405020304" pitchFamily="18" charset="0"/>
                <a:cs typeface="Times New Roman" panose="02020603050405020304" pitchFamily="18" charset="0"/>
              </a:rPr>
              <a:t>Method</a:t>
            </a:r>
            <a:r>
              <a:rPr lang="en-US" altLang="zh-CN" sz="1600" dirty="0">
                <a:solidFill>
                  <a:schemeClr val="bg1"/>
                </a:solidFill>
                <a:latin typeface="Times New Roman" panose="02020603050405020304" pitchFamily="18" charset="0"/>
                <a:cs typeface="Times New Roman" panose="02020603050405020304" pitchFamily="18" charset="0"/>
              </a:rPr>
              <a:t>		|	Results</a:t>
            </a:r>
            <a:endParaRPr lang="en-NL"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591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693F-4CFE-5510-B850-6016D1529139}"/>
              </a:ext>
            </a:extLst>
          </p:cNvPr>
          <p:cNvSpPr>
            <a:spLocks noGrp="1"/>
          </p:cNvSpPr>
          <p:nvPr>
            <p:ph type="title"/>
          </p:nvPr>
        </p:nvSpPr>
        <p:spPr/>
        <p:txBody>
          <a:bodyPr>
            <a:normAutofit/>
          </a:bodyPr>
          <a:lstStyle/>
          <a:p>
            <a:r>
              <a:rPr lang="en-NL" sz="3200" dirty="0">
                <a:latin typeface="Times New Roman" panose="02020603050405020304" pitchFamily="18" charset="0"/>
                <a:cs typeface="Times New Roman" panose="02020603050405020304" pitchFamily="18" charset="0"/>
              </a:rPr>
              <a:t>XAI Methods</a:t>
            </a:r>
          </a:p>
        </p:txBody>
      </p:sp>
      <p:sp>
        <p:nvSpPr>
          <p:cNvPr id="4" name="Slide Number Placeholder 3">
            <a:extLst>
              <a:ext uri="{FF2B5EF4-FFF2-40B4-BE49-F238E27FC236}">
                <a16:creationId xmlns:a16="http://schemas.microsoft.com/office/drawing/2014/main" id="{29125376-633F-0622-E453-25B333F918DB}"/>
              </a:ext>
            </a:extLst>
          </p:cNvPr>
          <p:cNvSpPr>
            <a:spLocks noGrp="1"/>
          </p:cNvSpPr>
          <p:nvPr>
            <p:ph type="sldNum" idx="12"/>
          </p:nvPr>
        </p:nvSpPr>
        <p:spPr/>
        <p:txBody>
          <a:bodyPr/>
          <a:lstStyle/>
          <a:p>
            <a:fld id="{400BDF53-0B62-6F4E-AF65-9AB39FD04B3B}" type="slidenum">
              <a:rPr lang="en-NL" smtClean="0"/>
              <a:t>16</a:t>
            </a:fld>
            <a:endParaRPr lang="en-NL"/>
          </a:p>
        </p:txBody>
      </p:sp>
      <p:pic>
        <p:nvPicPr>
          <p:cNvPr id="7" name="Picture 6" descr="XAI methods">
            <a:extLst>
              <a:ext uri="{FF2B5EF4-FFF2-40B4-BE49-F238E27FC236}">
                <a16:creationId xmlns:a16="http://schemas.microsoft.com/office/drawing/2014/main" id="{A1311E59-0F0E-09CE-58D4-AF4C21021BAA}"/>
              </a:ext>
            </a:extLst>
          </p:cNvPr>
          <p:cNvPicPr>
            <a:picLocks noChangeAspect="1"/>
          </p:cNvPicPr>
          <p:nvPr/>
        </p:nvPicPr>
        <p:blipFill>
          <a:blip r:embed="rId3"/>
          <a:stretch>
            <a:fillRect/>
          </a:stretch>
        </p:blipFill>
        <p:spPr>
          <a:xfrm>
            <a:off x="492000" y="1981490"/>
            <a:ext cx="11284400" cy="3026719"/>
          </a:xfrm>
          <a:prstGeom prst="rect">
            <a:avLst/>
          </a:prstGeom>
        </p:spPr>
      </p:pic>
      <p:sp>
        <p:nvSpPr>
          <p:cNvPr id="11" name="TextBox 10">
            <a:extLst>
              <a:ext uri="{FF2B5EF4-FFF2-40B4-BE49-F238E27FC236}">
                <a16:creationId xmlns:a16="http://schemas.microsoft.com/office/drawing/2014/main" id="{67590774-9A52-19C6-65B9-D4CE8A1C681F}"/>
              </a:ext>
            </a:extLst>
          </p:cNvPr>
          <p:cNvSpPr txBox="1"/>
          <p:nvPr/>
        </p:nvSpPr>
        <p:spPr>
          <a:xfrm>
            <a:off x="3958327" y="5309566"/>
            <a:ext cx="7818073" cy="646331"/>
          </a:xfrm>
          <a:prstGeom prst="rect">
            <a:avLst/>
          </a:prstGeom>
          <a:noFill/>
        </p:spPr>
        <p:txBody>
          <a:bodyPr wrap="square">
            <a:spAutoFit/>
          </a:bodyPr>
          <a:lstStyle/>
          <a:p>
            <a:pPr marL="323846" indent="-171450">
              <a:buFont typeface="Arial" panose="020B0604020202020204" pitchFamily="34" charset="0"/>
              <a:buChar char="•"/>
            </a:pPr>
            <a:r>
              <a:rPr lang="en-US" altLang="zh-CN" sz="1200" dirty="0">
                <a:solidFill>
                  <a:schemeClr val="bg1">
                    <a:lumMod val="50000"/>
                  </a:schemeClr>
                </a:solidFill>
                <a:latin typeface="Times New Roman" panose="02020603050405020304" pitchFamily="18" charset="0"/>
                <a:cs typeface="Times New Roman" panose="02020603050405020304" pitchFamily="18" charset="0"/>
              </a:rPr>
              <a:t>https://</a:t>
            </a:r>
            <a:r>
              <a:rPr lang="en-US" altLang="zh-CN" sz="1200" dirty="0" err="1">
                <a:solidFill>
                  <a:schemeClr val="bg1">
                    <a:lumMod val="50000"/>
                  </a:schemeClr>
                </a:solidFill>
                <a:latin typeface="Times New Roman" panose="02020603050405020304" pitchFamily="18" charset="0"/>
                <a:cs typeface="Times New Roman" panose="02020603050405020304" pitchFamily="18" charset="0"/>
              </a:rPr>
              <a:t>github.com</a:t>
            </a:r>
            <a:r>
              <a:rPr lang="en-US" altLang="zh-CN" sz="1200" dirty="0">
                <a:solidFill>
                  <a:schemeClr val="bg1">
                    <a:lumMod val="50000"/>
                  </a:schemeClr>
                </a:solidFill>
                <a:latin typeface="Times New Roman" panose="02020603050405020304" pitchFamily="18" charset="0"/>
                <a:cs typeface="Times New Roman" panose="02020603050405020304" pitchFamily="18" charset="0"/>
              </a:rPr>
              <a:t>/salesforce/</a:t>
            </a:r>
            <a:r>
              <a:rPr lang="en-US" altLang="zh-CN" sz="1200" dirty="0" err="1">
                <a:solidFill>
                  <a:schemeClr val="bg1">
                    <a:lumMod val="50000"/>
                  </a:schemeClr>
                </a:solidFill>
                <a:latin typeface="Times New Roman" panose="02020603050405020304" pitchFamily="18" charset="0"/>
                <a:cs typeface="Times New Roman" panose="02020603050405020304" pitchFamily="18" charset="0"/>
              </a:rPr>
              <a:t>OmniXAI</a:t>
            </a:r>
            <a:endParaRPr lang="en-US" altLang="zh-CN" sz="1200" dirty="0">
              <a:solidFill>
                <a:schemeClr val="bg1">
                  <a:lumMod val="50000"/>
                </a:schemeClr>
              </a:solidFill>
              <a:latin typeface="Times New Roman" panose="02020603050405020304" pitchFamily="18" charset="0"/>
              <a:cs typeface="Times New Roman" panose="02020603050405020304" pitchFamily="18" charset="0"/>
            </a:endParaRPr>
          </a:p>
          <a:p>
            <a:pPr marL="323846" indent="-171450">
              <a:buFont typeface="Arial" panose="020B0604020202020204" pitchFamily="34" charset="0"/>
              <a:buChar char="•"/>
            </a:pPr>
            <a:r>
              <a:rPr lang="en-US" altLang="zh-CN" sz="1200" dirty="0">
                <a:solidFill>
                  <a:schemeClr val="bg1">
                    <a:lumMod val="50000"/>
                  </a:schemeClr>
                </a:solidFill>
                <a:latin typeface="Times New Roman" panose="02020603050405020304" pitchFamily="18" charset="0"/>
                <a:cs typeface="Times New Roman" panose="02020603050405020304" pitchFamily="18" charset="0"/>
              </a:rPr>
              <a:t>Liao, Q. V., Gruen, D., &amp; Miller, S. (2020, April). Questioning the AI: informing design practices for explainable AI user experiences. In Proceedings of the 2020 CHI conference on human factors in computing systems (pp. 1-15).</a:t>
            </a:r>
          </a:p>
        </p:txBody>
      </p:sp>
      <p:sp>
        <p:nvSpPr>
          <p:cNvPr id="3" name="TextBox 2">
            <a:extLst>
              <a:ext uri="{FF2B5EF4-FFF2-40B4-BE49-F238E27FC236}">
                <a16:creationId xmlns:a16="http://schemas.microsoft.com/office/drawing/2014/main" id="{A8AA10A3-E390-7EF3-C16C-2A5585ABB8E8}"/>
              </a:ext>
            </a:extLst>
          </p:cNvPr>
          <p:cNvSpPr txBox="1"/>
          <p:nvPr/>
        </p:nvSpPr>
        <p:spPr>
          <a:xfrm>
            <a:off x="857162" y="6439652"/>
            <a:ext cx="10158770" cy="338554"/>
          </a:xfrm>
          <a:prstGeom prst="rect">
            <a:avLst/>
          </a:prstGeom>
          <a:noFill/>
        </p:spPr>
        <p:txBody>
          <a:bodyPr wrap="square" rtlCol="0">
            <a:spAutoFit/>
          </a:bodyPr>
          <a:lstStyle/>
          <a:p>
            <a:r>
              <a:rPr lang="en-NL" sz="1600" dirty="0">
                <a:solidFill>
                  <a:schemeClr val="bg1"/>
                </a:solidFill>
                <a:latin typeface="Times New Roman" panose="02020603050405020304" pitchFamily="18" charset="0"/>
                <a:cs typeface="Times New Roman" panose="02020603050405020304" pitchFamily="18" charset="0"/>
              </a:rPr>
              <a:t>Background</a:t>
            </a:r>
            <a:r>
              <a:rPr lang="en-US" altLang="zh-CN" sz="1600" dirty="0">
                <a:solidFill>
                  <a:schemeClr val="bg1"/>
                </a:solidFill>
                <a:latin typeface="Times New Roman" panose="02020603050405020304" pitchFamily="18" charset="0"/>
                <a:cs typeface="Times New Roman" panose="02020603050405020304" pitchFamily="18" charset="0"/>
              </a:rPr>
              <a:t>	</a:t>
            </a:r>
            <a:r>
              <a:rPr lang="zh-CN" altLang="en-US" sz="1600" dirty="0">
                <a:solidFill>
                  <a:schemeClr val="bg1"/>
                </a:solidFill>
                <a:latin typeface="Times New Roman" panose="02020603050405020304" pitchFamily="18" charset="0"/>
                <a:cs typeface="Times New Roman" panose="02020603050405020304" pitchFamily="18" charset="0"/>
              </a:rPr>
              <a:t> </a:t>
            </a:r>
            <a:r>
              <a:rPr lang="en-US" altLang="zh-CN" sz="1600" dirty="0">
                <a:solidFill>
                  <a:schemeClr val="bg1"/>
                </a:solidFill>
                <a:latin typeface="Times New Roman" panose="02020603050405020304" pitchFamily="18" charset="0"/>
                <a:cs typeface="Times New Roman" panose="02020603050405020304" pitchFamily="18" charset="0"/>
              </a:rPr>
              <a:t>|	Motivation		|	</a:t>
            </a:r>
            <a:r>
              <a:rPr lang="en-US" altLang="zh-CN" sz="1600" b="1" dirty="0">
                <a:solidFill>
                  <a:schemeClr val="bg1"/>
                </a:solidFill>
                <a:latin typeface="Times New Roman" panose="02020603050405020304" pitchFamily="18" charset="0"/>
                <a:cs typeface="Times New Roman" panose="02020603050405020304" pitchFamily="18" charset="0"/>
              </a:rPr>
              <a:t>Method</a:t>
            </a:r>
            <a:r>
              <a:rPr lang="en-US" altLang="zh-CN" sz="1600" dirty="0">
                <a:solidFill>
                  <a:schemeClr val="bg1"/>
                </a:solidFill>
                <a:latin typeface="Times New Roman" panose="02020603050405020304" pitchFamily="18" charset="0"/>
                <a:cs typeface="Times New Roman" panose="02020603050405020304" pitchFamily="18" charset="0"/>
              </a:rPr>
              <a:t>		|	Results</a:t>
            </a:r>
            <a:endParaRPr lang="en-NL"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8084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67CF5-5E0C-6D63-5CCC-9B6B06C4D610}"/>
              </a:ext>
            </a:extLst>
          </p:cNvPr>
          <p:cNvSpPr>
            <a:spLocks noGrp="1"/>
          </p:cNvSpPr>
          <p:nvPr>
            <p:ph type="title"/>
          </p:nvPr>
        </p:nvSpPr>
        <p:spPr/>
        <p:txBody>
          <a:bodyPr>
            <a:normAutofit/>
          </a:bodyPr>
          <a:lstStyle/>
          <a:p>
            <a:r>
              <a:rPr lang="en-US" altLang="zh-CN" sz="3200" dirty="0">
                <a:latin typeface="Times New Roman" panose="02020603050405020304" pitchFamily="18" charset="0"/>
                <a:cs typeface="Times New Roman" panose="02020603050405020304" pitchFamily="18" charset="0"/>
              </a:rPr>
              <a:t>Procedure</a:t>
            </a:r>
            <a:endParaRPr lang="en-NL"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72F2986-177B-7D0E-0960-0CD6D58B9CF5}"/>
              </a:ext>
            </a:extLst>
          </p:cNvPr>
          <p:cNvSpPr>
            <a:spLocks noGrp="1"/>
          </p:cNvSpPr>
          <p:nvPr>
            <p:ph type="sldNum" idx="12"/>
          </p:nvPr>
        </p:nvSpPr>
        <p:spPr/>
        <p:txBody>
          <a:bodyPr/>
          <a:lstStyle/>
          <a:p>
            <a:fld id="{400BDF53-0B62-6F4E-AF65-9AB39FD04B3B}" type="slidenum">
              <a:rPr lang="en-NL" smtClean="0"/>
              <a:t>17</a:t>
            </a:fld>
            <a:endParaRPr lang="en-NL"/>
          </a:p>
        </p:txBody>
      </p:sp>
      <p:pic>
        <p:nvPicPr>
          <p:cNvPr id="5" name="Picture 4">
            <a:extLst>
              <a:ext uri="{FF2B5EF4-FFF2-40B4-BE49-F238E27FC236}">
                <a16:creationId xmlns:a16="http://schemas.microsoft.com/office/drawing/2014/main" id="{63B16F80-5C7B-1B48-5691-01D641D4CD95}"/>
              </a:ext>
            </a:extLst>
          </p:cNvPr>
          <p:cNvPicPr>
            <a:picLocks noChangeAspect="1"/>
          </p:cNvPicPr>
          <p:nvPr/>
        </p:nvPicPr>
        <p:blipFill>
          <a:blip r:embed="rId3"/>
          <a:stretch>
            <a:fillRect/>
          </a:stretch>
        </p:blipFill>
        <p:spPr>
          <a:xfrm>
            <a:off x="4296455" y="1356967"/>
            <a:ext cx="7719545" cy="3900833"/>
          </a:xfrm>
          <a:prstGeom prst="rect">
            <a:avLst/>
          </a:prstGeom>
        </p:spPr>
      </p:pic>
      <p:sp>
        <p:nvSpPr>
          <p:cNvPr id="9" name="Text Placeholder 2">
            <a:extLst>
              <a:ext uri="{FF2B5EF4-FFF2-40B4-BE49-F238E27FC236}">
                <a16:creationId xmlns:a16="http://schemas.microsoft.com/office/drawing/2014/main" id="{00C1C9B0-3998-F092-FC72-7502F88E1D4A}"/>
              </a:ext>
            </a:extLst>
          </p:cNvPr>
          <p:cNvSpPr>
            <a:spLocks noGrp="1"/>
          </p:cNvSpPr>
          <p:nvPr>
            <p:ph type="body" idx="1"/>
          </p:nvPr>
        </p:nvSpPr>
        <p:spPr>
          <a:xfrm>
            <a:off x="251405" y="2120567"/>
            <a:ext cx="4293560" cy="2913447"/>
          </a:xfrm>
        </p:spPr>
        <p:txBody>
          <a:bodyPr>
            <a:normAutofit/>
          </a:bodyPr>
          <a:lstStyle/>
          <a:p>
            <a:pPr marL="152396" indent="0">
              <a:buNone/>
            </a:pPr>
            <a:r>
              <a:rPr lang="en-US" altLang="zh-CN" sz="2400" dirty="0">
                <a:solidFill>
                  <a:schemeClr val="tx1"/>
                </a:solidFill>
                <a:latin typeface="Times New Roman" panose="02020603050405020304" pitchFamily="18" charset="0"/>
                <a:cs typeface="Times New Roman" panose="02020603050405020304" pitchFamily="18" charset="0"/>
              </a:rPr>
              <a:t>Prolific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Participants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(N=306)</a:t>
            </a:r>
            <a:endParaRPr lang="en-US" sz="2400" dirty="0">
              <a:solidFill>
                <a:schemeClr val="tx1"/>
              </a:solidFill>
              <a:latin typeface="Times New Roman" panose="02020603050405020304" pitchFamily="18" charset="0"/>
              <a:cs typeface="Times New Roman" panose="02020603050405020304" pitchFamily="18" charset="0"/>
            </a:endParaRPr>
          </a:p>
          <a:p>
            <a:r>
              <a:rPr lang="en-US" altLang="zh-CN" sz="1933" dirty="0">
                <a:solidFill>
                  <a:schemeClr val="tx1"/>
                </a:solidFill>
                <a:latin typeface="Times New Roman" panose="02020603050405020304" pitchFamily="18" charset="0"/>
                <a:cs typeface="Times New Roman" panose="02020603050405020304" pitchFamily="18" charset="0"/>
              </a:rPr>
              <a:t>Control</a:t>
            </a:r>
            <a:r>
              <a:rPr lang="zh-CN" altLang="en-US" sz="1933" dirty="0">
                <a:solidFill>
                  <a:schemeClr val="tx1"/>
                </a:solidFill>
                <a:latin typeface="Times New Roman" panose="02020603050405020304" pitchFamily="18" charset="0"/>
                <a:cs typeface="Times New Roman" panose="02020603050405020304" pitchFamily="18" charset="0"/>
              </a:rPr>
              <a:t> </a:t>
            </a:r>
            <a:r>
              <a:rPr lang="en-US" altLang="zh-CN" sz="1933" dirty="0">
                <a:solidFill>
                  <a:schemeClr val="tx1"/>
                </a:solidFill>
                <a:latin typeface="Times New Roman" panose="02020603050405020304" pitchFamily="18" charset="0"/>
                <a:cs typeface="Times New Roman" panose="02020603050405020304" pitchFamily="18" charset="0"/>
              </a:rPr>
              <a:t>(61)</a:t>
            </a:r>
          </a:p>
          <a:p>
            <a:r>
              <a:rPr lang="en-US" altLang="zh-CN" sz="1933" dirty="0">
                <a:solidFill>
                  <a:schemeClr val="tx1"/>
                </a:solidFill>
                <a:latin typeface="Times New Roman" panose="02020603050405020304" pitchFamily="18" charset="0"/>
                <a:cs typeface="Times New Roman" panose="02020603050405020304" pitchFamily="18" charset="0"/>
              </a:rPr>
              <a:t>Dashboard</a:t>
            </a:r>
            <a:r>
              <a:rPr lang="zh-CN" altLang="en-US" sz="1933" dirty="0">
                <a:solidFill>
                  <a:schemeClr val="tx1"/>
                </a:solidFill>
                <a:latin typeface="Times New Roman" panose="02020603050405020304" pitchFamily="18" charset="0"/>
                <a:cs typeface="Times New Roman" panose="02020603050405020304" pitchFamily="18" charset="0"/>
              </a:rPr>
              <a:t> </a:t>
            </a:r>
            <a:r>
              <a:rPr lang="en-US" altLang="zh-CN" sz="1933" dirty="0">
                <a:solidFill>
                  <a:schemeClr val="tx1"/>
                </a:solidFill>
                <a:latin typeface="Times New Roman" panose="02020603050405020304" pitchFamily="18" charset="0"/>
                <a:cs typeface="Times New Roman" panose="02020603050405020304" pitchFamily="18" charset="0"/>
              </a:rPr>
              <a:t>(61)</a:t>
            </a:r>
          </a:p>
          <a:p>
            <a:r>
              <a:rPr lang="en-US" altLang="zh-CN" sz="1933" dirty="0">
                <a:solidFill>
                  <a:schemeClr val="tx1"/>
                </a:solidFill>
                <a:latin typeface="Times New Roman" panose="02020603050405020304" pitchFamily="18" charset="0"/>
                <a:cs typeface="Times New Roman" panose="02020603050405020304" pitchFamily="18" charset="0"/>
              </a:rPr>
              <a:t>CXAI</a:t>
            </a:r>
            <a:r>
              <a:rPr lang="zh-CN" altLang="en-US" sz="1933" dirty="0">
                <a:solidFill>
                  <a:schemeClr val="tx1"/>
                </a:solidFill>
                <a:latin typeface="Times New Roman" panose="02020603050405020304" pitchFamily="18" charset="0"/>
                <a:cs typeface="Times New Roman" panose="02020603050405020304" pitchFamily="18" charset="0"/>
              </a:rPr>
              <a:t> </a:t>
            </a:r>
            <a:r>
              <a:rPr lang="en-US" altLang="zh-CN" sz="1933" dirty="0">
                <a:solidFill>
                  <a:schemeClr val="tx1"/>
                </a:solidFill>
                <a:latin typeface="Times New Roman" panose="02020603050405020304" pitchFamily="18" charset="0"/>
                <a:cs typeface="Times New Roman" panose="02020603050405020304" pitchFamily="18" charset="0"/>
              </a:rPr>
              <a:t>(62)</a:t>
            </a:r>
          </a:p>
          <a:p>
            <a:r>
              <a:rPr lang="en-US" altLang="zh-CN" sz="1933" dirty="0">
                <a:solidFill>
                  <a:schemeClr val="tx1"/>
                </a:solidFill>
                <a:latin typeface="Times New Roman" panose="02020603050405020304" pitchFamily="18" charset="0"/>
                <a:cs typeface="Times New Roman" panose="02020603050405020304" pitchFamily="18" charset="0"/>
              </a:rPr>
              <a:t>ECXAI</a:t>
            </a:r>
            <a:r>
              <a:rPr lang="zh-CN" altLang="en-US" sz="1933" dirty="0">
                <a:solidFill>
                  <a:schemeClr val="tx1"/>
                </a:solidFill>
                <a:latin typeface="Times New Roman" panose="02020603050405020304" pitchFamily="18" charset="0"/>
                <a:cs typeface="Times New Roman" panose="02020603050405020304" pitchFamily="18" charset="0"/>
              </a:rPr>
              <a:t> </a:t>
            </a:r>
            <a:r>
              <a:rPr lang="en-US" altLang="zh-CN" sz="1933" dirty="0">
                <a:solidFill>
                  <a:schemeClr val="tx1"/>
                </a:solidFill>
                <a:latin typeface="Times New Roman" panose="02020603050405020304" pitchFamily="18" charset="0"/>
                <a:cs typeface="Times New Roman" panose="02020603050405020304" pitchFamily="18" charset="0"/>
              </a:rPr>
              <a:t>(61)</a:t>
            </a:r>
          </a:p>
          <a:p>
            <a:r>
              <a:rPr lang="en-US" altLang="zh-CN" sz="1933" dirty="0">
                <a:solidFill>
                  <a:schemeClr val="tx1"/>
                </a:solidFill>
                <a:latin typeface="Times New Roman" panose="02020603050405020304" pitchFamily="18" charset="0"/>
                <a:cs typeface="Times New Roman" panose="02020603050405020304" pitchFamily="18" charset="0"/>
              </a:rPr>
              <a:t>LLM</a:t>
            </a:r>
            <a:r>
              <a:rPr lang="zh-CN" altLang="en-US" sz="1933" dirty="0">
                <a:solidFill>
                  <a:schemeClr val="tx1"/>
                </a:solidFill>
                <a:latin typeface="Times New Roman" panose="02020603050405020304" pitchFamily="18" charset="0"/>
                <a:cs typeface="Times New Roman" panose="02020603050405020304" pitchFamily="18" charset="0"/>
              </a:rPr>
              <a:t> </a:t>
            </a:r>
            <a:r>
              <a:rPr lang="en-US" altLang="zh-CN" sz="1933" dirty="0">
                <a:solidFill>
                  <a:schemeClr val="tx1"/>
                </a:solidFill>
                <a:latin typeface="Times New Roman" panose="02020603050405020304" pitchFamily="18" charset="0"/>
                <a:cs typeface="Times New Roman" panose="02020603050405020304" pitchFamily="18" charset="0"/>
              </a:rPr>
              <a:t>Agent</a:t>
            </a:r>
            <a:r>
              <a:rPr lang="zh-CN" altLang="en-US" sz="1933" dirty="0">
                <a:solidFill>
                  <a:schemeClr val="tx1"/>
                </a:solidFill>
                <a:latin typeface="Times New Roman" panose="02020603050405020304" pitchFamily="18" charset="0"/>
                <a:cs typeface="Times New Roman" panose="02020603050405020304" pitchFamily="18" charset="0"/>
              </a:rPr>
              <a:t> </a:t>
            </a:r>
            <a:r>
              <a:rPr lang="en-US" altLang="zh-CN" sz="1933" dirty="0">
                <a:solidFill>
                  <a:schemeClr val="tx1"/>
                </a:solidFill>
                <a:latin typeface="Times New Roman" panose="02020603050405020304" pitchFamily="18" charset="0"/>
                <a:cs typeface="Times New Roman" panose="02020603050405020304" pitchFamily="18" charset="0"/>
              </a:rPr>
              <a:t>(61)</a:t>
            </a:r>
          </a:p>
          <a:p>
            <a:pPr lvl="1"/>
            <a:endParaRPr lang="en-US" dirty="0">
              <a:solidFill>
                <a:schemeClr val="tx1"/>
              </a:solidFill>
              <a:latin typeface="Times New Roman" panose="02020603050405020304" pitchFamily="18" charset="0"/>
              <a:cs typeface="Times New Roman" panose="02020603050405020304" pitchFamily="18" charset="0"/>
            </a:endParaRPr>
          </a:p>
          <a:p>
            <a:endParaRPr lang="en-NL" dirty="0">
              <a:solidFill>
                <a:schemeClr val="tx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3CDB02C-0353-C7D0-D77B-DA9594616359}"/>
              </a:ext>
            </a:extLst>
          </p:cNvPr>
          <p:cNvSpPr txBox="1"/>
          <p:nvPr/>
        </p:nvSpPr>
        <p:spPr>
          <a:xfrm>
            <a:off x="857162" y="6439652"/>
            <a:ext cx="10158770" cy="338554"/>
          </a:xfrm>
          <a:prstGeom prst="rect">
            <a:avLst/>
          </a:prstGeom>
          <a:noFill/>
        </p:spPr>
        <p:txBody>
          <a:bodyPr wrap="square" rtlCol="0">
            <a:spAutoFit/>
          </a:bodyPr>
          <a:lstStyle/>
          <a:p>
            <a:r>
              <a:rPr lang="en-NL" sz="1600" dirty="0">
                <a:solidFill>
                  <a:schemeClr val="bg1"/>
                </a:solidFill>
                <a:latin typeface="Times New Roman" panose="02020603050405020304" pitchFamily="18" charset="0"/>
                <a:cs typeface="Times New Roman" panose="02020603050405020304" pitchFamily="18" charset="0"/>
              </a:rPr>
              <a:t>Background</a:t>
            </a:r>
            <a:r>
              <a:rPr lang="en-US" altLang="zh-CN" sz="1600" dirty="0">
                <a:solidFill>
                  <a:schemeClr val="bg1"/>
                </a:solidFill>
                <a:latin typeface="Times New Roman" panose="02020603050405020304" pitchFamily="18" charset="0"/>
                <a:cs typeface="Times New Roman" panose="02020603050405020304" pitchFamily="18" charset="0"/>
              </a:rPr>
              <a:t>	</a:t>
            </a:r>
            <a:r>
              <a:rPr lang="zh-CN" altLang="en-US" sz="1600" dirty="0">
                <a:solidFill>
                  <a:schemeClr val="bg1"/>
                </a:solidFill>
                <a:latin typeface="Times New Roman" panose="02020603050405020304" pitchFamily="18" charset="0"/>
                <a:cs typeface="Times New Roman" panose="02020603050405020304" pitchFamily="18" charset="0"/>
              </a:rPr>
              <a:t> </a:t>
            </a:r>
            <a:r>
              <a:rPr lang="en-US" altLang="zh-CN" sz="1600" dirty="0">
                <a:solidFill>
                  <a:schemeClr val="bg1"/>
                </a:solidFill>
                <a:latin typeface="Times New Roman" panose="02020603050405020304" pitchFamily="18" charset="0"/>
                <a:cs typeface="Times New Roman" panose="02020603050405020304" pitchFamily="18" charset="0"/>
              </a:rPr>
              <a:t>|	Motivation		|	</a:t>
            </a:r>
            <a:r>
              <a:rPr lang="en-US" altLang="zh-CN" sz="1600" b="1" dirty="0">
                <a:solidFill>
                  <a:schemeClr val="bg1"/>
                </a:solidFill>
                <a:latin typeface="Times New Roman" panose="02020603050405020304" pitchFamily="18" charset="0"/>
                <a:cs typeface="Times New Roman" panose="02020603050405020304" pitchFamily="18" charset="0"/>
              </a:rPr>
              <a:t>Method</a:t>
            </a:r>
            <a:r>
              <a:rPr lang="en-US" altLang="zh-CN" sz="1600" dirty="0">
                <a:solidFill>
                  <a:schemeClr val="bg1"/>
                </a:solidFill>
                <a:latin typeface="Times New Roman" panose="02020603050405020304" pitchFamily="18" charset="0"/>
                <a:cs typeface="Times New Roman" panose="02020603050405020304" pitchFamily="18" charset="0"/>
              </a:rPr>
              <a:t>		|	Results</a:t>
            </a:r>
            <a:endParaRPr lang="en-NL"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7155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C3AD1-99A3-34FE-9FED-938A1109A3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95ADBA-3311-86A2-A85B-E46A1EBFDFDF}"/>
              </a:ext>
            </a:extLst>
          </p:cNvPr>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Results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&amp;</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Interpretation</a:t>
            </a:r>
            <a:endParaRPr lang="en-NL"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2FAB786-08FE-218C-D013-0D5C9BABF19D}"/>
              </a:ext>
            </a:extLst>
          </p:cNvPr>
          <p:cNvSpPr>
            <a:spLocks noGrp="1"/>
          </p:cNvSpPr>
          <p:nvPr>
            <p:ph type="subTitle" idx="1"/>
          </p:nvPr>
        </p:nvSpPr>
        <p:spPr/>
        <p:txBody>
          <a:bodyPr/>
          <a:lstStyle/>
          <a:p>
            <a:endParaRPr lang="en-NL"/>
          </a:p>
        </p:txBody>
      </p:sp>
      <p:sp>
        <p:nvSpPr>
          <p:cNvPr id="4" name="Slide Number Placeholder 3">
            <a:extLst>
              <a:ext uri="{FF2B5EF4-FFF2-40B4-BE49-F238E27FC236}">
                <a16:creationId xmlns:a16="http://schemas.microsoft.com/office/drawing/2014/main" id="{12389838-C7C9-2215-AAC0-67665B47EBEB}"/>
              </a:ext>
            </a:extLst>
          </p:cNvPr>
          <p:cNvSpPr>
            <a:spLocks noGrp="1"/>
          </p:cNvSpPr>
          <p:nvPr>
            <p:ph type="sldNum" idx="12"/>
          </p:nvPr>
        </p:nvSpPr>
        <p:spPr/>
        <p:txBody>
          <a:bodyPr/>
          <a:lstStyle/>
          <a:p>
            <a:fld id="{400BDF53-0B62-6F4E-AF65-9AB39FD04B3B}" type="slidenum">
              <a:rPr lang="en-NL" smtClean="0"/>
              <a:t>18</a:t>
            </a:fld>
            <a:endParaRPr lang="en-NL"/>
          </a:p>
        </p:txBody>
      </p:sp>
    </p:spTree>
    <p:extLst>
      <p:ext uri="{BB962C8B-B14F-4D97-AF65-F5344CB8AC3E}">
        <p14:creationId xmlns:p14="http://schemas.microsoft.com/office/powerpoint/2010/main" val="471177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BCF1B-7645-CFCE-755C-8F6201555A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1541F3-6B51-4E59-0F50-7ECED723AB3D}"/>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Impact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User</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Understanding</a:t>
            </a:r>
            <a:endParaRPr lang="en-NL" dirty="0"/>
          </a:p>
        </p:txBody>
      </p:sp>
      <p:sp>
        <p:nvSpPr>
          <p:cNvPr id="4" name="Slide Number Placeholder 3">
            <a:extLst>
              <a:ext uri="{FF2B5EF4-FFF2-40B4-BE49-F238E27FC236}">
                <a16:creationId xmlns:a16="http://schemas.microsoft.com/office/drawing/2014/main" id="{6E4C8FA9-AA20-1730-5DBF-D5F59B248DFA}"/>
              </a:ext>
            </a:extLst>
          </p:cNvPr>
          <p:cNvSpPr>
            <a:spLocks noGrp="1"/>
          </p:cNvSpPr>
          <p:nvPr>
            <p:ph type="sldNum" idx="12"/>
          </p:nvPr>
        </p:nvSpPr>
        <p:spPr/>
        <p:txBody>
          <a:bodyPr/>
          <a:lstStyle/>
          <a:p>
            <a:fld id="{400BDF53-0B62-6F4E-AF65-9AB39FD04B3B}" type="slidenum">
              <a:rPr lang="en-NL" smtClean="0"/>
              <a:t>19</a:t>
            </a:fld>
            <a:endParaRPr lang="en-NL"/>
          </a:p>
        </p:txBody>
      </p:sp>
      <p:pic>
        <p:nvPicPr>
          <p:cNvPr id="5" name="Picture 4">
            <a:extLst>
              <a:ext uri="{FF2B5EF4-FFF2-40B4-BE49-F238E27FC236}">
                <a16:creationId xmlns:a16="http://schemas.microsoft.com/office/drawing/2014/main" id="{C27697CC-57E9-A95D-E82E-978DF1819D0D}"/>
              </a:ext>
            </a:extLst>
          </p:cNvPr>
          <p:cNvPicPr>
            <a:picLocks noChangeAspect="1"/>
          </p:cNvPicPr>
          <p:nvPr/>
        </p:nvPicPr>
        <p:blipFill>
          <a:blip r:embed="rId3"/>
          <a:stretch>
            <a:fillRect/>
          </a:stretch>
        </p:blipFill>
        <p:spPr>
          <a:xfrm>
            <a:off x="1829628" y="2834832"/>
            <a:ext cx="8213838" cy="3037605"/>
          </a:xfrm>
          <a:prstGeom prst="rect">
            <a:avLst/>
          </a:prstGeom>
        </p:spPr>
      </p:pic>
      <p:sp>
        <p:nvSpPr>
          <p:cNvPr id="6" name="TextBox 5">
            <a:extLst>
              <a:ext uri="{FF2B5EF4-FFF2-40B4-BE49-F238E27FC236}">
                <a16:creationId xmlns:a16="http://schemas.microsoft.com/office/drawing/2014/main" id="{68AF4E1B-B44E-1060-1CD5-59A5E118F896}"/>
              </a:ext>
            </a:extLst>
          </p:cNvPr>
          <p:cNvSpPr txBox="1"/>
          <p:nvPr/>
        </p:nvSpPr>
        <p:spPr>
          <a:xfrm>
            <a:off x="3569370" y="5914540"/>
            <a:ext cx="4734353"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Figure.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Bar</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plot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of</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explanation</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utility</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across</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conditions</a:t>
            </a:r>
            <a:endParaRPr lang="en-NL" sz="1600" dirty="0">
              <a:latin typeface="Times New Roman" panose="02020603050405020304" pitchFamily="18" charset="0"/>
              <a:cs typeface="Times New Roman" panose="02020603050405020304" pitchFamily="18" charset="0"/>
            </a:endParaRPr>
          </a:p>
        </p:txBody>
      </p:sp>
      <p:sp>
        <p:nvSpPr>
          <p:cNvPr id="10" name="Text Placeholder 2">
            <a:extLst>
              <a:ext uri="{FF2B5EF4-FFF2-40B4-BE49-F238E27FC236}">
                <a16:creationId xmlns:a16="http://schemas.microsoft.com/office/drawing/2014/main" id="{B21284D5-3083-C5BE-2F48-FC7C1BC1A307}"/>
              </a:ext>
            </a:extLst>
          </p:cNvPr>
          <p:cNvSpPr>
            <a:spLocks noGrp="1"/>
          </p:cNvSpPr>
          <p:nvPr>
            <p:ph type="body" idx="1"/>
          </p:nvPr>
        </p:nvSpPr>
        <p:spPr>
          <a:xfrm>
            <a:off x="415599" y="1536633"/>
            <a:ext cx="11108994" cy="2100451"/>
          </a:xfrm>
        </p:spPr>
        <p:txBody>
          <a:bodyPr>
            <a:normAutofit/>
          </a:bodyPr>
          <a:lstStyle/>
          <a:p>
            <a:r>
              <a:rPr lang="en-US" altLang="zh-CN" sz="2400" dirty="0">
                <a:solidFill>
                  <a:schemeClr val="tx1"/>
                </a:solidFill>
                <a:latin typeface="Times New Roman" panose="02020603050405020304" pitchFamily="18" charset="0"/>
                <a:cs typeface="Times New Roman" panose="02020603050405020304" pitchFamily="18" charset="0"/>
              </a:rPr>
              <a:t>Slightly</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better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b="1" i="1" dirty="0">
                <a:solidFill>
                  <a:schemeClr val="tx1"/>
                </a:solidFill>
                <a:latin typeface="Times New Roman" panose="02020603050405020304" pitchFamily="18" charset="0"/>
                <a:cs typeface="Times New Roman" panose="02020603050405020304" pitchFamily="18" charset="0"/>
              </a:rPr>
              <a:t>explanation</a:t>
            </a:r>
            <a:r>
              <a:rPr lang="zh-CN" altLang="en-US" sz="2400" b="1" i="1" dirty="0">
                <a:solidFill>
                  <a:schemeClr val="tx1"/>
                </a:solidFill>
                <a:latin typeface="Times New Roman" panose="02020603050405020304" pitchFamily="18" charset="0"/>
                <a:cs typeface="Times New Roman" panose="02020603050405020304" pitchFamily="18" charset="0"/>
              </a:rPr>
              <a:t> </a:t>
            </a:r>
            <a:r>
              <a:rPr lang="en-US" altLang="zh-CN" sz="2400" b="1" i="1" dirty="0">
                <a:solidFill>
                  <a:schemeClr val="tx1"/>
                </a:solidFill>
                <a:latin typeface="Times New Roman" panose="02020603050405020304" pitchFamily="18" charset="0"/>
                <a:cs typeface="Times New Roman" panose="02020603050405020304" pitchFamily="18" charset="0"/>
              </a:rPr>
              <a:t>coherence</a:t>
            </a:r>
            <a:r>
              <a:rPr lang="zh-CN" altLang="en-US" sz="2400" b="1" i="1"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and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b="1" i="1" dirty="0">
                <a:solidFill>
                  <a:schemeClr val="tx1"/>
                </a:solidFill>
                <a:latin typeface="Times New Roman" panose="02020603050405020304" pitchFamily="18" charset="0"/>
                <a:cs typeface="Times New Roman" panose="02020603050405020304" pitchFamily="18" charset="0"/>
              </a:rPr>
              <a:t>explanation</a:t>
            </a:r>
            <a:r>
              <a:rPr lang="zh-CN" altLang="en-US" sz="2400" b="1" i="1" dirty="0">
                <a:solidFill>
                  <a:schemeClr val="tx1"/>
                </a:solidFill>
                <a:latin typeface="Times New Roman" panose="02020603050405020304" pitchFamily="18" charset="0"/>
                <a:cs typeface="Times New Roman" panose="02020603050405020304" pitchFamily="18" charset="0"/>
              </a:rPr>
              <a:t> </a:t>
            </a:r>
            <a:r>
              <a:rPr lang="en-US" altLang="zh-CN" sz="2400" b="1" i="1" dirty="0">
                <a:solidFill>
                  <a:schemeClr val="tx1"/>
                </a:solidFill>
                <a:latin typeface="Times New Roman" panose="02020603050405020304" pitchFamily="18" charset="0"/>
                <a:cs typeface="Times New Roman" panose="02020603050405020304" pitchFamily="18" charset="0"/>
              </a:rPr>
              <a:t>usefulness</a:t>
            </a:r>
            <a:r>
              <a:rPr lang="zh-CN" altLang="en-US" sz="2400" b="1" i="1"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(non-significant)</a:t>
            </a:r>
          </a:p>
          <a:p>
            <a:r>
              <a:rPr lang="en-US" altLang="zh-CN" sz="2400" dirty="0">
                <a:solidFill>
                  <a:schemeClr val="tx1"/>
                </a:solidFill>
                <a:latin typeface="Times New Roman" panose="02020603050405020304" pitchFamily="18" charset="0"/>
                <a:cs typeface="Times New Roman" panose="02020603050405020304" pitchFamily="18" charset="0"/>
              </a:rPr>
              <a:t>Objective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feature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understanding</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(significant)</a:t>
            </a:r>
            <a:endParaRPr lang="en-GB" sz="2400" dirty="0">
              <a:solidFill>
                <a:schemeClr val="tx1"/>
              </a:solidFill>
              <a:latin typeface="Times New Roman" panose="02020603050405020304" pitchFamily="18" charset="0"/>
              <a:cs typeface="Times New Roman" panose="02020603050405020304" pitchFamily="18" charset="0"/>
            </a:endParaRPr>
          </a:p>
          <a:p>
            <a:pPr lvl="1"/>
            <a:r>
              <a:rPr lang="en-US" altLang="zh-CN" sz="2000" b="1" dirty="0">
                <a:solidFill>
                  <a:schemeClr val="tx1"/>
                </a:solidFill>
                <a:latin typeface="Times New Roman" panose="02020603050405020304" pitchFamily="18" charset="0"/>
                <a:cs typeface="Times New Roman" panose="02020603050405020304" pitchFamily="18" charset="0"/>
              </a:rPr>
              <a:t>LLM</a:t>
            </a:r>
            <a:r>
              <a:rPr lang="zh-CN" altLang="en-US" sz="2000" b="1" dirty="0">
                <a:solidFill>
                  <a:schemeClr val="tx1"/>
                </a:solidFill>
                <a:latin typeface="Times New Roman" panose="02020603050405020304" pitchFamily="18" charset="0"/>
                <a:cs typeface="Times New Roman" panose="02020603050405020304" pitchFamily="18" charset="0"/>
              </a:rPr>
              <a:t> </a:t>
            </a:r>
            <a:r>
              <a:rPr lang="en-US" altLang="zh-CN" sz="2000" b="1" dirty="0">
                <a:solidFill>
                  <a:schemeClr val="tx1"/>
                </a:solidFill>
                <a:latin typeface="Times New Roman" panose="02020603050405020304" pitchFamily="18" charset="0"/>
                <a:cs typeface="Times New Roman" panose="02020603050405020304" pitchFamily="18" charset="0"/>
              </a:rPr>
              <a:t>Agent</a:t>
            </a:r>
            <a:r>
              <a:rPr lang="en-GB" sz="2000" b="1" dirty="0">
                <a:solidFill>
                  <a:schemeClr val="tx1"/>
                </a:solidFill>
                <a:latin typeface="Times New Roman" panose="02020603050405020304" pitchFamily="18" charset="0"/>
                <a:cs typeface="Times New Roman" panose="02020603050405020304" pitchFamily="18" charset="0"/>
              </a:rPr>
              <a:t> </a:t>
            </a:r>
            <a:r>
              <a:rPr lang="en-GB" sz="2000" dirty="0">
                <a:solidFill>
                  <a:schemeClr val="tx1"/>
                </a:solidFill>
                <a:latin typeface="Times New Roman" panose="02020603050405020304" pitchFamily="18" charset="0"/>
                <a:cs typeface="Times New Roman" panose="02020603050405020304" pitchFamily="18" charset="0"/>
              </a:rPr>
              <a:t>&lt; Dashboard, CXAI, ECXAI</a:t>
            </a:r>
            <a:endParaRPr lang="en-NL" sz="2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102A918-1BDB-10B3-854E-6412EDBC0D1F}"/>
              </a:ext>
            </a:extLst>
          </p:cNvPr>
          <p:cNvSpPr txBox="1"/>
          <p:nvPr/>
        </p:nvSpPr>
        <p:spPr>
          <a:xfrm>
            <a:off x="857162" y="6439652"/>
            <a:ext cx="10158770" cy="338554"/>
          </a:xfrm>
          <a:prstGeom prst="rect">
            <a:avLst/>
          </a:prstGeom>
          <a:noFill/>
        </p:spPr>
        <p:txBody>
          <a:bodyPr wrap="square" rtlCol="0">
            <a:spAutoFit/>
          </a:bodyPr>
          <a:lstStyle/>
          <a:p>
            <a:r>
              <a:rPr lang="en-NL" sz="1600" dirty="0">
                <a:solidFill>
                  <a:schemeClr val="bg1"/>
                </a:solidFill>
                <a:latin typeface="Times New Roman" panose="02020603050405020304" pitchFamily="18" charset="0"/>
                <a:cs typeface="Times New Roman" panose="02020603050405020304" pitchFamily="18" charset="0"/>
              </a:rPr>
              <a:t>Background</a:t>
            </a:r>
            <a:r>
              <a:rPr lang="en-US" altLang="zh-CN" sz="1600" dirty="0">
                <a:solidFill>
                  <a:schemeClr val="bg1"/>
                </a:solidFill>
                <a:latin typeface="Times New Roman" panose="02020603050405020304" pitchFamily="18" charset="0"/>
                <a:cs typeface="Times New Roman" panose="02020603050405020304" pitchFamily="18" charset="0"/>
              </a:rPr>
              <a:t>	</a:t>
            </a:r>
            <a:r>
              <a:rPr lang="zh-CN" altLang="en-US" sz="1600" dirty="0">
                <a:solidFill>
                  <a:schemeClr val="bg1"/>
                </a:solidFill>
                <a:latin typeface="Times New Roman" panose="02020603050405020304" pitchFamily="18" charset="0"/>
                <a:cs typeface="Times New Roman" panose="02020603050405020304" pitchFamily="18" charset="0"/>
              </a:rPr>
              <a:t> </a:t>
            </a:r>
            <a:r>
              <a:rPr lang="en-US" altLang="zh-CN" sz="1600" dirty="0">
                <a:solidFill>
                  <a:schemeClr val="bg1"/>
                </a:solidFill>
                <a:latin typeface="Times New Roman" panose="02020603050405020304" pitchFamily="18" charset="0"/>
                <a:cs typeface="Times New Roman" panose="02020603050405020304" pitchFamily="18" charset="0"/>
              </a:rPr>
              <a:t>|	Motivation		|	Method		|	</a:t>
            </a:r>
            <a:r>
              <a:rPr lang="en-US" altLang="zh-CN" sz="1600" b="1" dirty="0">
                <a:solidFill>
                  <a:schemeClr val="bg1"/>
                </a:solidFill>
                <a:latin typeface="Times New Roman" panose="02020603050405020304" pitchFamily="18" charset="0"/>
                <a:cs typeface="Times New Roman" panose="02020603050405020304" pitchFamily="18" charset="0"/>
              </a:rPr>
              <a:t>Results</a:t>
            </a:r>
            <a:endParaRPr lang="en-NL" sz="1600" b="1" dirty="0">
              <a:solidFill>
                <a:schemeClr val="bg1"/>
              </a:solidFill>
              <a:latin typeface="Times New Roman" panose="02020603050405020304" pitchFamily="18" charset="0"/>
              <a:cs typeface="Times New Roman" panose="02020603050405020304" pitchFamily="18" charset="0"/>
            </a:endParaRPr>
          </a:p>
        </p:txBody>
      </p:sp>
      <p:sp>
        <p:nvSpPr>
          <p:cNvPr id="7" name="Oval 6">
            <a:extLst>
              <a:ext uri="{FF2B5EF4-FFF2-40B4-BE49-F238E27FC236}">
                <a16:creationId xmlns:a16="http://schemas.microsoft.com/office/drawing/2014/main" id="{77C4B559-0771-E373-B915-31AB46EB8440}"/>
              </a:ext>
            </a:extLst>
          </p:cNvPr>
          <p:cNvSpPr/>
          <p:nvPr/>
        </p:nvSpPr>
        <p:spPr>
          <a:xfrm>
            <a:off x="4229100" y="3831184"/>
            <a:ext cx="1453243" cy="52245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Oval 7">
            <a:extLst>
              <a:ext uri="{FF2B5EF4-FFF2-40B4-BE49-F238E27FC236}">
                <a16:creationId xmlns:a16="http://schemas.microsoft.com/office/drawing/2014/main" id="{0CB53611-FCEC-BE35-81BE-C83A1B7F708E}"/>
              </a:ext>
            </a:extLst>
          </p:cNvPr>
          <p:cNvSpPr/>
          <p:nvPr/>
        </p:nvSpPr>
        <p:spPr>
          <a:xfrm>
            <a:off x="7577101" y="3294300"/>
            <a:ext cx="1453243" cy="52245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73351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882F5-00F1-C4BF-AC98-68255B38A089}"/>
              </a:ext>
            </a:extLst>
          </p:cNvPr>
          <p:cNvSpPr>
            <a:spLocks noGrp="1"/>
          </p:cNvSpPr>
          <p:nvPr>
            <p:ph type="ctrTitle"/>
          </p:nvPr>
        </p:nvSpPr>
        <p:spPr/>
        <p:txBody>
          <a:bodyPr/>
          <a:lstStyle/>
          <a:p>
            <a:r>
              <a:rPr lang="en-US" altLang="zh-CN" dirty="0">
                <a:solidFill>
                  <a:schemeClr val="tx1"/>
                </a:solidFill>
                <a:latin typeface="Times New Roman" panose="02020603050405020304" pitchFamily="18" charset="0"/>
                <a:cs typeface="Times New Roman" panose="02020603050405020304" pitchFamily="18" charset="0"/>
              </a:rPr>
              <a:t>Background</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&amp;</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Motivation</a:t>
            </a:r>
            <a:endParaRPr lang="en-NL"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81529A4-5DE2-0ECC-4D1E-AC72AAA78243}"/>
              </a:ext>
            </a:extLst>
          </p:cNvPr>
          <p:cNvSpPr>
            <a:spLocks noGrp="1"/>
          </p:cNvSpPr>
          <p:nvPr>
            <p:ph type="sldNum" idx="12"/>
          </p:nvPr>
        </p:nvSpPr>
        <p:spPr/>
        <p:txBody>
          <a:bodyPr/>
          <a:lstStyle/>
          <a:p>
            <a:fld id="{400BDF53-0B62-6F4E-AF65-9AB39FD04B3B}" type="slidenum">
              <a:rPr lang="en-NL" smtClean="0"/>
              <a:t>2</a:t>
            </a:fld>
            <a:endParaRPr lang="en-NL"/>
          </a:p>
        </p:txBody>
      </p:sp>
    </p:spTree>
    <p:extLst>
      <p:ext uri="{BB962C8B-B14F-4D97-AF65-F5344CB8AC3E}">
        <p14:creationId xmlns:p14="http://schemas.microsoft.com/office/powerpoint/2010/main" val="2125157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2479C-60DD-C354-7984-C211C7EEC8E3}"/>
              </a:ext>
            </a:extLst>
          </p:cNvPr>
          <p:cNvSpPr>
            <a:spLocks noGrp="1"/>
          </p:cNvSpPr>
          <p:nvPr>
            <p:ph type="title"/>
          </p:nvPr>
        </p:nvSpPr>
        <p:spPr/>
        <p:txBody>
          <a:bodyPr>
            <a:normAutofit/>
          </a:bodyPr>
          <a:lstStyle/>
          <a:p>
            <a:r>
              <a:rPr lang="en-US" altLang="zh-CN" sz="3200" dirty="0">
                <a:latin typeface="Times New Roman" panose="02020603050405020304" pitchFamily="18" charset="0"/>
                <a:cs typeface="Times New Roman" panose="02020603050405020304" pitchFamily="18" charset="0"/>
              </a:rPr>
              <a:t>Impact</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on</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User</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Reliance</a:t>
            </a:r>
            <a:endParaRPr lang="en-NL"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61FEDF3-4DF5-3BFA-A034-1B8C7F77E57A}"/>
              </a:ext>
            </a:extLst>
          </p:cNvPr>
          <p:cNvSpPr>
            <a:spLocks noGrp="1"/>
          </p:cNvSpPr>
          <p:nvPr>
            <p:ph type="body" idx="1"/>
          </p:nvPr>
        </p:nvSpPr>
        <p:spPr>
          <a:xfrm>
            <a:off x="415600" y="1536633"/>
            <a:ext cx="11360800" cy="2206717"/>
          </a:xfrm>
        </p:spPr>
        <p:txBody>
          <a:bodyPr>
            <a:normAutofit/>
          </a:bodyPr>
          <a:lstStyle/>
          <a:p>
            <a:r>
              <a:rPr lang="en-US" altLang="zh-CN" sz="2000" dirty="0">
                <a:solidFill>
                  <a:schemeClr val="tx1"/>
                </a:solidFill>
                <a:latin typeface="Times New Roman" panose="02020603050405020304" pitchFamily="18" charset="0"/>
                <a:cs typeface="Times New Roman" panose="02020603050405020304" pitchFamily="18" charset="0"/>
              </a:rPr>
              <a:t>Both</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conversational</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XAI</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interfaces</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and</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XAI</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dashboard</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lead</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to</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rgbClr val="0070C0"/>
                </a:solidFill>
                <a:latin typeface="Times New Roman" panose="02020603050405020304" pitchFamily="18" charset="0"/>
                <a:cs typeface="Times New Roman" panose="02020603050405020304" pitchFamily="18" charset="0"/>
              </a:rPr>
              <a:t>higher</a:t>
            </a:r>
            <a:r>
              <a:rPr lang="zh-CN" altLang="en-US" sz="2000" dirty="0">
                <a:solidFill>
                  <a:srgbClr val="0070C0"/>
                </a:solidFill>
                <a:latin typeface="Times New Roman" panose="02020603050405020304" pitchFamily="18" charset="0"/>
                <a:cs typeface="Times New Roman" panose="02020603050405020304" pitchFamily="18" charset="0"/>
              </a:rPr>
              <a:t> </a:t>
            </a:r>
            <a:r>
              <a:rPr lang="en-US" altLang="zh-CN" sz="2000" dirty="0">
                <a:solidFill>
                  <a:srgbClr val="0070C0"/>
                </a:solidFill>
                <a:latin typeface="Times New Roman" panose="02020603050405020304" pitchFamily="18" charset="0"/>
                <a:cs typeface="Times New Roman" panose="02020603050405020304" pitchFamily="18" charset="0"/>
              </a:rPr>
              <a:t>user</a:t>
            </a:r>
            <a:r>
              <a:rPr lang="zh-CN" altLang="en-US" sz="2000" dirty="0">
                <a:solidFill>
                  <a:srgbClr val="0070C0"/>
                </a:solidFill>
                <a:latin typeface="Times New Roman" panose="02020603050405020304" pitchFamily="18" charset="0"/>
                <a:cs typeface="Times New Roman" panose="02020603050405020304" pitchFamily="18" charset="0"/>
              </a:rPr>
              <a:t> </a:t>
            </a:r>
            <a:r>
              <a:rPr lang="en-US" altLang="zh-CN" sz="2000" dirty="0">
                <a:solidFill>
                  <a:srgbClr val="0070C0"/>
                </a:solidFill>
                <a:latin typeface="Times New Roman" panose="02020603050405020304" pitchFamily="18" charset="0"/>
                <a:cs typeface="Times New Roman" panose="02020603050405020304" pitchFamily="18" charset="0"/>
              </a:rPr>
              <a:t>reliance</a:t>
            </a:r>
            <a:r>
              <a:rPr lang="zh-CN" altLang="en-US" sz="2000" dirty="0">
                <a:solidFill>
                  <a:srgbClr val="0070C0"/>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(agreement</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fraction</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and</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switch</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fraction)</a:t>
            </a:r>
          </a:p>
          <a:p>
            <a:r>
              <a:rPr lang="en-US" altLang="zh-CN" sz="2000" dirty="0">
                <a:solidFill>
                  <a:schemeClr val="tx1"/>
                </a:solidFill>
                <a:latin typeface="Times New Roman" panose="02020603050405020304" pitchFamily="18" charset="0"/>
                <a:cs typeface="Times New Roman" panose="02020603050405020304" pitchFamily="18" charset="0"/>
              </a:rPr>
              <a:t>Only</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participants</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in</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CXAI</a:t>
            </a:r>
            <a:r>
              <a:rPr lang="zh-CN" altLang="en-US" sz="2000" dirty="0">
                <a:solidFill>
                  <a:srgbClr val="FF0000"/>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condition</a:t>
            </a:r>
            <a:r>
              <a:rPr lang="zh-CN" altLang="en-US" sz="2000" dirty="0">
                <a:solidFill>
                  <a:srgbClr val="FF0000"/>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showed</a:t>
            </a:r>
            <a:r>
              <a:rPr lang="zh-CN" altLang="en-US" sz="2000" dirty="0">
                <a:solidFill>
                  <a:srgbClr val="FF0000"/>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significantly</a:t>
            </a:r>
            <a:r>
              <a:rPr lang="zh-CN" altLang="en-US" sz="2000" dirty="0">
                <a:solidFill>
                  <a:srgbClr val="FF0000"/>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better</a:t>
            </a:r>
            <a:r>
              <a:rPr lang="zh-CN" altLang="en-US" sz="2000" dirty="0">
                <a:solidFill>
                  <a:srgbClr val="FF0000"/>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RAIR</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than</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control</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condition</a:t>
            </a:r>
          </a:p>
          <a:p>
            <a:r>
              <a:rPr lang="en-US" altLang="zh-CN" sz="2000" dirty="0">
                <a:solidFill>
                  <a:srgbClr val="7030A0"/>
                </a:solidFill>
                <a:latin typeface="Times New Roman" panose="02020603050405020304" pitchFamily="18" charset="0"/>
                <a:cs typeface="Times New Roman" panose="02020603050405020304" pitchFamily="18" charset="0"/>
              </a:rPr>
              <a:t>XAI</a:t>
            </a:r>
            <a:r>
              <a:rPr lang="zh-CN" altLang="en-US" sz="2000" dirty="0">
                <a:solidFill>
                  <a:srgbClr val="7030A0"/>
                </a:solidFill>
                <a:latin typeface="Times New Roman" panose="02020603050405020304" pitchFamily="18" charset="0"/>
                <a:cs typeface="Times New Roman" panose="02020603050405020304" pitchFamily="18" charset="0"/>
              </a:rPr>
              <a:t> </a:t>
            </a:r>
            <a:r>
              <a:rPr lang="en-US" altLang="zh-CN" sz="2000" dirty="0">
                <a:solidFill>
                  <a:srgbClr val="7030A0"/>
                </a:solidFill>
                <a:latin typeface="Times New Roman" panose="02020603050405020304" pitchFamily="18" charset="0"/>
                <a:cs typeface="Times New Roman" panose="02020603050405020304" pitchFamily="18" charset="0"/>
              </a:rPr>
              <a:t>interfaces</a:t>
            </a:r>
            <a:r>
              <a:rPr lang="zh-CN" altLang="en-US" sz="2000" dirty="0">
                <a:solidFill>
                  <a:srgbClr val="7030A0"/>
                </a:solidFill>
                <a:latin typeface="Times New Roman" panose="02020603050405020304" pitchFamily="18" charset="0"/>
                <a:cs typeface="Times New Roman" panose="02020603050405020304" pitchFamily="18" charset="0"/>
              </a:rPr>
              <a:t> </a:t>
            </a:r>
            <a:r>
              <a:rPr lang="en-US" altLang="zh-CN" sz="2000" dirty="0">
                <a:solidFill>
                  <a:srgbClr val="7030A0"/>
                </a:solidFill>
                <a:latin typeface="Times New Roman" panose="02020603050405020304" pitchFamily="18" charset="0"/>
                <a:cs typeface="Times New Roman" panose="02020603050405020304" pitchFamily="18" charset="0"/>
              </a:rPr>
              <a:t>lead</a:t>
            </a:r>
            <a:r>
              <a:rPr lang="zh-CN" altLang="en-US" sz="2000" dirty="0">
                <a:solidFill>
                  <a:srgbClr val="7030A0"/>
                </a:solidFill>
                <a:latin typeface="Times New Roman" panose="02020603050405020304" pitchFamily="18" charset="0"/>
                <a:cs typeface="Times New Roman" panose="02020603050405020304" pitchFamily="18" charset="0"/>
              </a:rPr>
              <a:t> </a:t>
            </a:r>
            <a:r>
              <a:rPr lang="en-US" altLang="zh-CN" sz="2000" dirty="0">
                <a:solidFill>
                  <a:srgbClr val="7030A0"/>
                </a:solidFill>
                <a:latin typeface="Times New Roman" panose="02020603050405020304" pitchFamily="18" charset="0"/>
                <a:cs typeface="Times New Roman" panose="02020603050405020304" pitchFamily="18" charset="0"/>
              </a:rPr>
              <a:t>to</a:t>
            </a:r>
            <a:r>
              <a:rPr lang="zh-CN" altLang="en-US" sz="2000" dirty="0">
                <a:solidFill>
                  <a:srgbClr val="7030A0"/>
                </a:solidFill>
                <a:latin typeface="Times New Roman" panose="02020603050405020304" pitchFamily="18" charset="0"/>
                <a:cs typeface="Times New Roman" panose="02020603050405020304" pitchFamily="18" charset="0"/>
              </a:rPr>
              <a:t> </a:t>
            </a:r>
            <a:r>
              <a:rPr lang="en-US" altLang="zh-CN" sz="2000" dirty="0">
                <a:solidFill>
                  <a:srgbClr val="7030A0"/>
                </a:solidFill>
                <a:latin typeface="Times New Roman" panose="02020603050405020304" pitchFamily="18" charset="0"/>
                <a:cs typeface="Times New Roman" panose="02020603050405020304" pitchFamily="18" charset="0"/>
              </a:rPr>
              <a:t>over-reliance</a:t>
            </a:r>
            <a:r>
              <a:rPr lang="zh-CN" altLang="en-US" sz="2000" dirty="0">
                <a:solidFill>
                  <a:srgbClr val="7030A0"/>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(indicated</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by</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worse</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RSR)</a:t>
            </a:r>
          </a:p>
          <a:p>
            <a:r>
              <a:rPr lang="en-US" altLang="zh-CN" sz="2000" dirty="0">
                <a:solidFill>
                  <a:schemeClr val="tx1"/>
                </a:solidFill>
                <a:latin typeface="Times New Roman" panose="02020603050405020304" pitchFamily="18" charset="0"/>
                <a:cs typeface="Times New Roman" panose="02020603050405020304" pitchFamily="18" charset="0"/>
              </a:rPr>
              <a:t>Introducing</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rgbClr val="7030A0"/>
                </a:solidFill>
                <a:latin typeface="Times New Roman" panose="02020603050405020304" pitchFamily="18" charset="0"/>
                <a:cs typeface="Times New Roman" panose="02020603050405020304" pitchFamily="18" charset="0"/>
              </a:rPr>
              <a:t>LLM</a:t>
            </a:r>
            <a:r>
              <a:rPr lang="zh-CN" altLang="en-US" sz="2000" dirty="0">
                <a:solidFill>
                  <a:srgbClr val="7030A0"/>
                </a:solidFill>
                <a:latin typeface="Times New Roman" panose="02020603050405020304" pitchFamily="18" charset="0"/>
                <a:cs typeface="Times New Roman" panose="02020603050405020304" pitchFamily="18" charset="0"/>
              </a:rPr>
              <a:t> </a:t>
            </a:r>
            <a:r>
              <a:rPr lang="en-US" altLang="zh-CN" sz="2000" dirty="0">
                <a:solidFill>
                  <a:srgbClr val="7030A0"/>
                </a:solidFill>
                <a:latin typeface="Times New Roman" panose="02020603050405020304" pitchFamily="18" charset="0"/>
                <a:cs typeface="Times New Roman" panose="02020603050405020304" pitchFamily="18" charset="0"/>
              </a:rPr>
              <a:t>agents</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in</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conversational</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XAI</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interface</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rgbClr val="7030A0"/>
                </a:solidFill>
                <a:latin typeface="Times New Roman" panose="02020603050405020304" pitchFamily="18" charset="0"/>
                <a:cs typeface="Times New Roman" panose="02020603050405020304" pitchFamily="18" charset="0"/>
              </a:rPr>
              <a:t>reinforce</a:t>
            </a:r>
            <a:r>
              <a:rPr lang="zh-CN" altLang="en-US" sz="2000" dirty="0">
                <a:solidFill>
                  <a:srgbClr val="7030A0"/>
                </a:solidFill>
                <a:latin typeface="Times New Roman" panose="02020603050405020304" pitchFamily="18" charset="0"/>
                <a:cs typeface="Times New Roman" panose="02020603050405020304" pitchFamily="18" charset="0"/>
              </a:rPr>
              <a:t> </a:t>
            </a:r>
            <a:r>
              <a:rPr lang="en-US" altLang="zh-CN" sz="2000" dirty="0">
                <a:solidFill>
                  <a:srgbClr val="7030A0"/>
                </a:solidFill>
                <a:latin typeface="Times New Roman" panose="02020603050405020304" pitchFamily="18" charset="0"/>
                <a:cs typeface="Times New Roman" panose="02020603050405020304" pitchFamily="18" charset="0"/>
              </a:rPr>
              <a:t>over-reliance</a:t>
            </a:r>
            <a:endParaRPr lang="en-NL" sz="2000" dirty="0">
              <a:solidFill>
                <a:srgbClr val="7030A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67FCDA2-B6A4-557A-B518-967CFAA906C3}"/>
              </a:ext>
            </a:extLst>
          </p:cNvPr>
          <p:cNvSpPr>
            <a:spLocks noGrp="1"/>
          </p:cNvSpPr>
          <p:nvPr>
            <p:ph type="sldNum" idx="12"/>
          </p:nvPr>
        </p:nvSpPr>
        <p:spPr/>
        <p:txBody>
          <a:bodyPr/>
          <a:lstStyle/>
          <a:p>
            <a:fld id="{400BDF53-0B62-6F4E-AF65-9AB39FD04B3B}" type="slidenum">
              <a:rPr lang="en-NL" smtClean="0"/>
              <a:t>20</a:t>
            </a:fld>
            <a:endParaRPr lang="en-NL"/>
          </a:p>
        </p:txBody>
      </p:sp>
      <p:pic>
        <p:nvPicPr>
          <p:cNvPr id="7" name="Picture 6" descr="Results on user Reliance">
            <a:extLst>
              <a:ext uri="{FF2B5EF4-FFF2-40B4-BE49-F238E27FC236}">
                <a16:creationId xmlns:a16="http://schemas.microsoft.com/office/drawing/2014/main" id="{0D437C31-050F-B9BF-9EC8-C8AF7F4857EA}"/>
              </a:ext>
            </a:extLst>
          </p:cNvPr>
          <p:cNvPicPr>
            <a:picLocks noChangeAspect="1"/>
          </p:cNvPicPr>
          <p:nvPr/>
        </p:nvPicPr>
        <p:blipFill>
          <a:blip r:embed="rId3"/>
          <a:stretch>
            <a:fillRect/>
          </a:stretch>
        </p:blipFill>
        <p:spPr>
          <a:xfrm>
            <a:off x="-68319" y="3912781"/>
            <a:ext cx="12192585" cy="2206717"/>
          </a:xfrm>
          <a:prstGeom prst="rect">
            <a:avLst/>
          </a:prstGeom>
        </p:spPr>
      </p:pic>
      <p:sp>
        <p:nvSpPr>
          <p:cNvPr id="8" name="Rectangle 7">
            <a:extLst>
              <a:ext uri="{FF2B5EF4-FFF2-40B4-BE49-F238E27FC236}">
                <a16:creationId xmlns:a16="http://schemas.microsoft.com/office/drawing/2014/main" id="{CF4B03B8-9727-8DD5-B76B-BEC7B36AD43A}"/>
              </a:ext>
            </a:extLst>
          </p:cNvPr>
          <p:cNvSpPr/>
          <p:nvPr/>
        </p:nvSpPr>
        <p:spPr>
          <a:xfrm>
            <a:off x="0" y="4677508"/>
            <a:ext cx="12124266" cy="468923"/>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8">
            <a:extLst>
              <a:ext uri="{FF2B5EF4-FFF2-40B4-BE49-F238E27FC236}">
                <a16:creationId xmlns:a16="http://schemas.microsoft.com/office/drawing/2014/main" id="{D7A365ED-136F-9DAC-9670-B935563D2BB9}"/>
              </a:ext>
            </a:extLst>
          </p:cNvPr>
          <p:cNvSpPr/>
          <p:nvPr/>
        </p:nvSpPr>
        <p:spPr>
          <a:xfrm>
            <a:off x="-1413" y="5336333"/>
            <a:ext cx="12124266" cy="32423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3031A41C-177A-1326-9534-E9D06A9A40CB}"/>
              </a:ext>
            </a:extLst>
          </p:cNvPr>
          <p:cNvSpPr/>
          <p:nvPr/>
        </p:nvSpPr>
        <p:spPr>
          <a:xfrm>
            <a:off x="0" y="5660572"/>
            <a:ext cx="12124266" cy="458926"/>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C31C9BEC-0FDA-0FF6-2DDE-F6F2520DDFE5}"/>
              </a:ext>
            </a:extLst>
          </p:cNvPr>
          <p:cNvSpPr txBox="1"/>
          <p:nvPr/>
        </p:nvSpPr>
        <p:spPr>
          <a:xfrm>
            <a:off x="857162" y="6439652"/>
            <a:ext cx="10158770" cy="338554"/>
          </a:xfrm>
          <a:prstGeom prst="rect">
            <a:avLst/>
          </a:prstGeom>
          <a:noFill/>
        </p:spPr>
        <p:txBody>
          <a:bodyPr wrap="square" rtlCol="0">
            <a:spAutoFit/>
          </a:bodyPr>
          <a:lstStyle/>
          <a:p>
            <a:r>
              <a:rPr lang="en-NL" sz="1600" dirty="0">
                <a:solidFill>
                  <a:schemeClr val="bg1"/>
                </a:solidFill>
                <a:latin typeface="Times New Roman" panose="02020603050405020304" pitchFamily="18" charset="0"/>
                <a:cs typeface="Times New Roman" panose="02020603050405020304" pitchFamily="18" charset="0"/>
              </a:rPr>
              <a:t>Background</a:t>
            </a:r>
            <a:r>
              <a:rPr lang="en-US" altLang="zh-CN" sz="1600" dirty="0">
                <a:solidFill>
                  <a:schemeClr val="bg1"/>
                </a:solidFill>
                <a:latin typeface="Times New Roman" panose="02020603050405020304" pitchFamily="18" charset="0"/>
                <a:cs typeface="Times New Roman" panose="02020603050405020304" pitchFamily="18" charset="0"/>
              </a:rPr>
              <a:t>	</a:t>
            </a:r>
            <a:r>
              <a:rPr lang="zh-CN" altLang="en-US" sz="1600" dirty="0">
                <a:solidFill>
                  <a:schemeClr val="bg1"/>
                </a:solidFill>
                <a:latin typeface="Times New Roman" panose="02020603050405020304" pitchFamily="18" charset="0"/>
                <a:cs typeface="Times New Roman" panose="02020603050405020304" pitchFamily="18" charset="0"/>
              </a:rPr>
              <a:t> </a:t>
            </a:r>
            <a:r>
              <a:rPr lang="en-US" altLang="zh-CN" sz="1600" dirty="0">
                <a:solidFill>
                  <a:schemeClr val="bg1"/>
                </a:solidFill>
                <a:latin typeface="Times New Roman" panose="02020603050405020304" pitchFamily="18" charset="0"/>
                <a:cs typeface="Times New Roman" panose="02020603050405020304" pitchFamily="18" charset="0"/>
              </a:rPr>
              <a:t>|	Motivation		|	Method		|	</a:t>
            </a:r>
            <a:r>
              <a:rPr lang="en-US" altLang="zh-CN" sz="1600" b="1" dirty="0">
                <a:solidFill>
                  <a:schemeClr val="bg1"/>
                </a:solidFill>
                <a:latin typeface="Times New Roman" panose="02020603050405020304" pitchFamily="18" charset="0"/>
                <a:cs typeface="Times New Roman" panose="02020603050405020304" pitchFamily="18" charset="0"/>
              </a:rPr>
              <a:t>Results</a:t>
            </a:r>
            <a:endParaRPr lang="en-NL"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515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3" presetClass="exit" presetSubtype="10" fill="hold" grpId="1" nodeType="withEffect">
                                  <p:stCondLst>
                                    <p:cond delay="0"/>
                                  </p:stCondLst>
                                  <p:childTnLst>
                                    <p:animEffect transition="out" filter="blinds(horizontal)">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3" presetClass="exit" presetSubtype="10" fill="hold" grpId="1" nodeType="withEffect">
                                  <p:stCondLst>
                                    <p:cond delay="0"/>
                                  </p:stCondLst>
                                  <p:childTnLst>
                                    <p:animEffect transition="out" filter="blinds(horizontal)">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5A49C-9033-898E-EA9F-FAD5859613E0}"/>
              </a:ext>
            </a:extLst>
          </p:cNvPr>
          <p:cNvSpPr>
            <a:spLocks noGrp="1"/>
          </p:cNvSpPr>
          <p:nvPr>
            <p:ph type="title"/>
          </p:nvPr>
        </p:nvSpPr>
        <p:spPr/>
        <p:txBody>
          <a:bodyPr>
            <a:normAutofit/>
          </a:bodyPr>
          <a:lstStyle/>
          <a:p>
            <a:r>
              <a:rPr lang="en-US" altLang="zh-CN" sz="3200" dirty="0">
                <a:latin typeface="Times New Roman" panose="02020603050405020304" pitchFamily="18" charset="0"/>
                <a:cs typeface="Times New Roman" panose="02020603050405020304" pitchFamily="18" charset="0"/>
              </a:rPr>
              <a:t>Key</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Findings</a:t>
            </a:r>
            <a:endParaRPr lang="en-NL"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97D04A8-548F-EA7B-C678-F4A12C9AB950}"/>
              </a:ext>
            </a:extLst>
          </p:cNvPr>
          <p:cNvSpPr>
            <a:spLocks noGrp="1"/>
          </p:cNvSpPr>
          <p:nvPr>
            <p:ph type="sldNum" idx="12"/>
          </p:nvPr>
        </p:nvSpPr>
        <p:spPr/>
        <p:txBody>
          <a:bodyPr/>
          <a:lstStyle/>
          <a:p>
            <a:fld id="{400BDF53-0B62-6F4E-AF65-9AB39FD04B3B}" type="slidenum">
              <a:rPr lang="en-NL" smtClean="0"/>
              <a:t>21</a:t>
            </a:fld>
            <a:endParaRPr lang="en-NL"/>
          </a:p>
        </p:txBody>
      </p:sp>
      <p:sp>
        <p:nvSpPr>
          <p:cNvPr id="5" name="Rounded Rectangle 4">
            <a:extLst>
              <a:ext uri="{FF2B5EF4-FFF2-40B4-BE49-F238E27FC236}">
                <a16:creationId xmlns:a16="http://schemas.microsoft.com/office/drawing/2014/main" id="{9D590D1F-36DC-5F8C-C4C4-8E52E55C2428}"/>
              </a:ext>
            </a:extLst>
          </p:cNvPr>
          <p:cNvSpPr/>
          <p:nvPr/>
        </p:nvSpPr>
        <p:spPr>
          <a:xfrm>
            <a:off x="4232554" y="2273527"/>
            <a:ext cx="3712527" cy="2684224"/>
          </a:xfrm>
          <a:prstGeom prst="roundRect">
            <a:avLst/>
          </a:prstGeom>
          <a:solidFill>
            <a:srgbClr val="F0EEFE"/>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Enhancing</a:t>
            </a:r>
            <a:r>
              <a:rPr lang="en-GB" sz="2400" dirty="0">
                <a:solidFill>
                  <a:schemeClr val="tx1"/>
                </a:solidFill>
                <a:latin typeface="Times New Roman" panose="02020603050405020304" pitchFamily="18" charset="0"/>
                <a:cs typeface="Times New Roman" panose="02020603050405020304" pitchFamily="18" charset="0"/>
              </a:rPr>
              <a:t> the conversation quality</a:t>
            </a:r>
            <a:r>
              <a:rPr lang="zh-CN" altLang="en-US" sz="2400" dirty="0">
                <a:solidFill>
                  <a:schemeClr val="tx1"/>
                </a:solidFill>
                <a:latin typeface="Times New Roman" panose="02020603050405020304" pitchFamily="18" charset="0"/>
                <a:cs typeface="Times New Roman" panose="02020603050405020304" pitchFamily="18" charset="0"/>
              </a:rPr>
              <a:t> </a:t>
            </a:r>
            <a:r>
              <a:rPr lang="en-GB" sz="2400" dirty="0">
                <a:solidFill>
                  <a:schemeClr val="tx1"/>
                </a:solidFill>
                <a:latin typeface="Times New Roman" panose="02020603050405020304" pitchFamily="18" charset="0"/>
                <a:cs typeface="Times New Roman" panose="02020603050405020304" pitchFamily="18" charset="0"/>
              </a:rPr>
              <a:t>further </a:t>
            </a:r>
            <a:r>
              <a:rPr lang="en-US" altLang="zh-CN" sz="2400" dirty="0">
                <a:solidFill>
                  <a:srgbClr val="0070C0"/>
                </a:solidFill>
                <a:latin typeface="Times New Roman" panose="02020603050405020304" pitchFamily="18" charset="0"/>
                <a:cs typeface="Times New Roman" panose="02020603050405020304" pitchFamily="18" charset="0"/>
              </a:rPr>
              <a:t>reinforced</a:t>
            </a:r>
            <a:r>
              <a:rPr lang="en-GB" sz="2400" dirty="0">
                <a:solidFill>
                  <a:srgbClr val="0070C0"/>
                </a:solidFill>
                <a:latin typeface="Times New Roman" panose="02020603050405020304" pitchFamily="18" charset="0"/>
                <a:cs typeface="Times New Roman" panose="02020603050405020304" pitchFamily="18" charset="0"/>
              </a:rPr>
              <a:t> the </a:t>
            </a:r>
            <a:r>
              <a:rPr lang="en-US" altLang="zh-CN" sz="2400" dirty="0">
                <a:solidFill>
                  <a:srgbClr val="0070C0"/>
                </a:solidFill>
                <a:latin typeface="Times New Roman" panose="02020603050405020304" pitchFamily="18" charset="0"/>
                <a:cs typeface="Times New Roman" panose="02020603050405020304" pitchFamily="18" charset="0"/>
              </a:rPr>
              <a:t>over-reliance</a:t>
            </a:r>
            <a:r>
              <a:rPr lang="zh-CN" altLang="en-US" sz="2400" dirty="0">
                <a:solidFill>
                  <a:srgbClr val="0070C0"/>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issues</a:t>
            </a:r>
            <a:endParaRPr lang="en-GB" sz="2400" dirty="0">
              <a:solidFill>
                <a:schemeClr val="tx1"/>
              </a:solidFill>
              <a:latin typeface="Times New Roman" panose="02020603050405020304" pitchFamily="18" charset="0"/>
              <a:cs typeface="Times New Roman" panose="02020603050405020304" pitchFamily="18" charset="0"/>
            </a:endParaRPr>
          </a:p>
        </p:txBody>
      </p:sp>
      <p:sp>
        <p:nvSpPr>
          <p:cNvPr id="6" name="Rounded Rectangle 5">
            <a:extLst>
              <a:ext uri="{FF2B5EF4-FFF2-40B4-BE49-F238E27FC236}">
                <a16:creationId xmlns:a16="http://schemas.microsoft.com/office/drawing/2014/main" id="{638A04D6-E528-88E6-341C-03E7AF5A74AA}"/>
              </a:ext>
            </a:extLst>
          </p:cNvPr>
          <p:cNvSpPr/>
          <p:nvPr/>
        </p:nvSpPr>
        <p:spPr>
          <a:xfrm>
            <a:off x="85516" y="2273527"/>
            <a:ext cx="3712527" cy="2684224"/>
          </a:xfrm>
          <a:prstGeom prst="roundRect">
            <a:avLst/>
          </a:prstGeom>
          <a:solidFill>
            <a:srgbClr val="FFEAD4"/>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2400" b="1" dirty="0">
                <a:solidFill>
                  <a:srgbClr val="7030A0"/>
                </a:solidFill>
                <a:latin typeface="Times New Roman" panose="02020603050405020304" pitchFamily="18" charset="0"/>
                <a:cs typeface="Times New Roman" panose="02020603050405020304" pitchFamily="18" charset="0"/>
              </a:rPr>
              <a:t>Limited</a:t>
            </a:r>
            <a:r>
              <a:rPr lang="zh-CN" altLang="en-US" sz="2400" b="1" dirty="0">
                <a:solidFill>
                  <a:srgbClr val="7030A0"/>
                </a:solidFill>
                <a:latin typeface="Times New Roman" panose="02020603050405020304" pitchFamily="18" charset="0"/>
                <a:cs typeface="Times New Roman" panose="02020603050405020304" pitchFamily="18" charset="0"/>
              </a:rPr>
              <a:t> </a:t>
            </a:r>
            <a:r>
              <a:rPr lang="en-US" altLang="zh-CN" sz="2400" b="1" dirty="0">
                <a:solidFill>
                  <a:srgbClr val="7030A0"/>
                </a:solidFill>
                <a:latin typeface="Times New Roman" panose="02020603050405020304" pitchFamily="18" charset="0"/>
                <a:cs typeface="Times New Roman" panose="02020603050405020304" pitchFamily="18" charset="0"/>
              </a:rPr>
              <a:t>improvements in user understanding and trust </a:t>
            </a:r>
            <a:r>
              <a:rPr lang="en-US" altLang="zh-CN" sz="2400" dirty="0">
                <a:solidFill>
                  <a:schemeClr val="tx1"/>
                </a:solidFill>
                <a:latin typeface="Times New Roman" panose="02020603050405020304" pitchFamily="18" charset="0"/>
                <a:cs typeface="Times New Roman" panose="02020603050405020304" pitchFamily="18" charset="0"/>
              </a:rPr>
              <a:t>brought forth by the conversational XAI interface.</a:t>
            </a:r>
          </a:p>
        </p:txBody>
      </p:sp>
      <p:sp>
        <p:nvSpPr>
          <p:cNvPr id="7" name="Rounded Rectangle 6">
            <a:extLst>
              <a:ext uri="{FF2B5EF4-FFF2-40B4-BE49-F238E27FC236}">
                <a16:creationId xmlns:a16="http://schemas.microsoft.com/office/drawing/2014/main" id="{4EC3D0F9-B99D-CB5E-0083-3519C6116A62}"/>
              </a:ext>
            </a:extLst>
          </p:cNvPr>
          <p:cNvSpPr/>
          <p:nvPr/>
        </p:nvSpPr>
        <p:spPr>
          <a:xfrm>
            <a:off x="8379592" y="2273527"/>
            <a:ext cx="3712528" cy="2684224"/>
          </a:xfrm>
          <a:prstGeom prst="roundRect">
            <a:avLst/>
          </a:prstGeom>
          <a:solidFill>
            <a:srgbClr val="EEF8FC"/>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Interactive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XAI</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interface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b="1" dirty="0">
                <a:solidFill>
                  <a:srgbClr val="C00000"/>
                </a:solidFill>
                <a:latin typeface="Times New Roman" panose="02020603050405020304" pitchFamily="18" charset="0"/>
                <a:cs typeface="Times New Roman" panose="02020603050405020304" pitchFamily="18" charset="0"/>
              </a:rPr>
              <a:t>amplify</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the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i="1" dirty="0">
                <a:solidFill>
                  <a:schemeClr val="tx1"/>
                </a:solidFill>
                <a:latin typeface="Times New Roman" panose="02020603050405020304" pitchFamily="18" charset="0"/>
                <a:cs typeface="Times New Roman" panose="02020603050405020304" pitchFamily="18" charset="0"/>
              </a:rPr>
              <a:t>illusion</a:t>
            </a:r>
            <a:r>
              <a:rPr lang="zh-CN" altLang="en-US" sz="2400" i="1" dirty="0">
                <a:solidFill>
                  <a:schemeClr val="tx1"/>
                </a:solidFill>
                <a:latin typeface="Times New Roman" panose="02020603050405020304" pitchFamily="18" charset="0"/>
                <a:cs typeface="Times New Roman" panose="02020603050405020304" pitchFamily="18" charset="0"/>
              </a:rPr>
              <a:t> </a:t>
            </a:r>
            <a:r>
              <a:rPr lang="en-US" altLang="zh-CN" sz="2400" i="1" dirty="0">
                <a:solidFill>
                  <a:schemeClr val="tx1"/>
                </a:solidFill>
                <a:latin typeface="Times New Roman" panose="02020603050405020304" pitchFamily="18" charset="0"/>
                <a:cs typeface="Times New Roman" panose="02020603050405020304" pitchFamily="18" charset="0"/>
              </a:rPr>
              <a:t>of</a:t>
            </a:r>
            <a:r>
              <a:rPr lang="zh-CN" altLang="en-US" sz="2400" i="1" dirty="0">
                <a:solidFill>
                  <a:schemeClr val="tx1"/>
                </a:solidFill>
                <a:latin typeface="Times New Roman" panose="02020603050405020304" pitchFamily="18" charset="0"/>
                <a:cs typeface="Times New Roman" panose="02020603050405020304" pitchFamily="18" charset="0"/>
              </a:rPr>
              <a:t> </a:t>
            </a:r>
            <a:r>
              <a:rPr lang="en-US" altLang="zh-CN" sz="2400" i="1" dirty="0">
                <a:solidFill>
                  <a:schemeClr val="tx1"/>
                </a:solidFill>
                <a:latin typeface="Times New Roman" panose="02020603050405020304" pitchFamily="18" charset="0"/>
                <a:cs typeface="Times New Roman" panose="02020603050405020304" pitchFamily="18" charset="0"/>
              </a:rPr>
              <a:t>explanatory</a:t>
            </a:r>
            <a:r>
              <a:rPr lang="zh-CN" altLang="en-US" sz="2400" i="1" dirty="0">
                <a:solidFill>
                  <a:schemeClr val="tx1"/>
                </a:solidFill>
                <a:latin typeface="Times New Roman" panose="02020603050405020304" pitchFamily="18" charset="0"/>
                <a:cs typeface="Times New Roman" panose="02020603050405020304" pitchFamily="18" charset="0"/>
              </a:rPr>
              <a:t> </a:t>
            </a:r>
            <a:r>
              <a:rPr lang="en-US" altLang="zh-CN" sz="2400" i="1" dirty="0">
                <a:solidFill>
                  <a:schemeClr val="tx1"/>
                </a:solidFill>
                <a:latin typeface="Times New Roman" panose="02020603050405020304" pitchFamily="18" charset="0"/>
                <a:cs typeface="Times New Roman" panose="02020603050405020304" pitchFamily="18" charset="0"/>
              </a:rPr>
              <a:t>depth</a:t>
            </a:r>
          </a:p>
          <a:p>
            <a:endParaRPr lang="en-NL" sz="2000" dirty="0"/>
          </a:p>
        </p:txBody>
      </p:sp>
      <p:sp>
        <p:nvSpPr>
          <p:cNvPr id="9" name="TextBox 8">
            <a:extLst>
              <a:ext uri="{FF2B5EF4-FFF2-40B4-BE49-F238E27FC236}">
                <a16:creationId xmlns:a16="http://schemas.microsoft.com/office/drawing/2014/main" id="{51440980-CD0D-63D9-AAA8-C270899F8025}"/>
              </a:ext>
            </a:extLst>
          </p:cNvPr>
          <p:cNvSpPr txBox="1"/>
          <p:nvPr/>
        </p:nvSpPr>
        <p:spPr>
          <a:xfrm>
            <a:off x="3114888" y="682681"/>
            <a:ext cx="8901112" cy="707886"/>
          </a:xfrm>
          <a:prstGeom prst="rect">
            <a:avLst/>
          </a:prstGeom>
          <a:noFill/>
        </p:spPr>
        <p:txBody>
          <a:bodyPr wrap="square">
            <a:spAutoFit/>
          </a:bodyPr>
          <a:lstStyle/>
          <a:p>
            <a:r>
              <a:rPr lang="en-US" altLang="zh-CN" sz="2000" dirty="0">
                <a:solidFill>
                  <a:schemeClr val="bg1"/>
                </a:solidFill>
                <a:latin typeface="Times New Roman" panose="02020603050405020304" pitchFamily="18" charset="0"/>
                <a:cs typeface="Times New Roman" panose="02020603050405020304" pitchFamily="18" charset="0"/>
              </a:rPr>
              <a:t>Trade-off</a:t>
            </a:r>
            <a:r>
              <a:rPr lang="zh-CN" altLang="en-US" sz="2000" dirty="0">
                <a:solidFill>
                  <a:schemeClr val="bg1"/>
                </a:solidFill>
                <a:latin typeface="Times New Roman" panose="02020603050405020304" pitchFamily="18" charset="0"/>
                <a:cs typeface="Times New Roman" panose="02020603050405020304" pitchFamily="18" charset="0"/>
              </a:rPr>
              <a:t> </a:t>
            </a:r>
            <a:r>
              <a:rPr lang="en-GB" sz="2000" dirty="0">
                <a:solidFill>
                  <a:schemeClr val="bg1"/>
                </a:solidFill>
                <a:latin typeface="Times New Roman" panose="02020603050405020304" pitchFamily="18" charset="0"/>
                <a:cs typeface="Times New Roman" panose="02020603050405020304" pitchFamily="18" charset="0"/>
              </a:rPr>
              <a:t>between creating user-friendly, seamless, and plausible conversational XAI interfaces and simultaneously fostering critical consideration of AI advice</a:t>
            </a:r>
            <a:endParaRPr lang="en-NL" sz="1600"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117119E-92AD-4E10-BAF0-68A95C773267}"/>
              </a:ext>
            </a:extLst>
          </p:cNvPr>
          <p:cNvSpPr txBox="1"/>
          <p:nvPr/>
        </p:nvSpPr>
        <p:spPr>
          <a:xfrm>
            <a:off x="857162" y="6439652"/>
            <a:ext cx="10158770" cy="338554"/>
          </a:xfrm>
          <a:prstGeom prst="rect">
            <a:avLst/>
          </a:prstGeom>
          <a:noFill/>
        </p:spPr>
        <p:txBody>
          <a:bodyPr wrap="square" rtlCol="0">
            <a:spAutoFit/>
          </a:bodyPr>
          <a:lstStyle/>
          <a:p>
            <a:r>
              <a:rPr lang="en-NL" sz="1600" dirty="0">
                <a:solidFill>
                  <a:schemeClr val="bg1"/>
                </a:solidFill>
                <a:latin typeface="Times New Roman" panose="02020603050405020304" pitchFamily="18" charset="0"/>
                <a:cs typeface="Times New Roman" panose="02020603050405020304" pitchFamily="18" charset="0"/>
              </a:rPr>
              <a:t>Background</a:t>
            </a:r>
            <a:r>
              <a:rPr lang="en-US" altLang="zh-CN" sz="1600" dirty="0">
                <a:solidFill>
                  <a:schemeClr val="bg1"/>
                </a:solidFill>
                <a:latin typeface="Times New Roman" panose="02020603050405020304" pitchFamily="18" charset="0"/>
                <a:cs typeface="Times New Roman" panose="02020603050405020304" pitchFamily="18" charset="0"/>
              </a:rPr>
              <a:t>	</a:t>
            </a:r>
            <a:r>
              <a:rPr lang="zh-CN" altLang="en-US" sz="1600" dirty="0">
                <a:solidFill>
                  <a:schemeClr val="bg1"/>
                </a:solidFill>
                <a:latin typeface="Times New Roman" panose="02020603050405020304" pitchFamily="18" charset="0"/>
                <a:cs typeface="Times New Roman" panose="02020603050405020304" pitchFamily="18" charset="0"/>
              </a:rPr>
              <a:t> </a:t>
            </a:r>
            <a:r>
              <a:rPr lang="en-US" altLang="zh-CN" sz="1600" dirty="0">
                <a:solidFill>
                  <a:schemeClr val="bg1"/>
                </a:solidFill>
                <a:latin typeface="Times New Roman" panose="02020603050405020304" pitchFamily="18" charset="0"/>
                <a:cs typeface="Times New Roman" panose="02020603050405020304" pitchFamily="18" charset="0"/>
              </a:rPr>
              <a:t>|	Motivation		|	Method		|	</a:t>
            </a:r>
            <a:r>
              <a:rPr lang="en-US" altLang="zh-CN" sz="1600" b="1" dirty="0">
                <a:solidFill>
                  <a:schemeClr val="bg1"/>
                </a:solidFill>
                <a:latin typeface="Times New Roman" panose="02020603050405020304" pitchFamily="18" charset="0"/>
                <a:cs typeface="Times New Roman" panose="02020603050405020304" pitchFamily="18" charset="0"/>
              </a:rPr>
              <a:t>Results</a:t>
            </a:r>
            <a:endParaRPr lang="en-NL"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397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P spid="7"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06C01-01E2-168D-D37D-CDA2EF40681E}"/>
              </a:ext>
            </a:extLst>
          </p:cNvPr>
          <p:cNvSpPr>
            <a:spLocks noGrp="1"/>
          </p:cNvSpPr>
          <p:nvPr>
            <p:ph type="title"/>
          </p:nvPr>
        </p:nvSpPr>
        <p:spPr/>
        <p:txBody>
          <a:bodyPr>
            <a:normAutofit/>
          </a:bodyPr>
          <a:lstStyle/>
          <a:p>
            <a:r>
              <a:rPr lang="en-US" altLang="zh-CN" sz="3200" dirty="0">
                <a:latin typeface="Times New Roman" panose="02020603050405020304" pitchFamily="18" charset="0"/>
                <a:cs typeface="Times New Roman" panose="02020603050405020304" pitchFamily="18" charset="0"/>
              </a:rPr>
              <a:t>Towards</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More</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Effective</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Conversational</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XAI</a:t>
            </a:r>
            <a:endParaRPr lang="en-NL"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55A81C3-D3BC-4F81-1BA8-B396127023C6}"/>
              </a:ext>
            </a:extLst>
          </p:cNvPr>
          <p:cNvSpPr>
            <a:spLocks noGrp="1"/>
          </p:cNvSpPr>
          <p:nvPr>
            <p:ph type="sldNum" idx="12"/>
          </p:nvPr>
        </p:nvSpPr>
        <p:spPr/>
        <p:txBody>
          <a:bodyPr/>
          <a:lstStyle/>
          <a:p>
            <a:fld id="{400BDF53-0B62-6F4E-AF65-9AB39FD04B3B}" type="slidenum">
              <a:rPr lang="en-NL" smtClean="0"/>
              <a:t>22</a:t>
            </a:fld>
            <a:endParaRPr lang="en-NL"/>
          </a:p>
        </p:txBody>
      </p:sp>
      <p:sp>
        <p:nvSpPr>
          <p:cNvPr id="8" name="Rectangle 7">
            <a:extLst>
              <a:ext uri="{FF2B5EF4-FFF2-40B4-BE49-F238E27FC236}">
                <a16:creationId xmlns:a16="http://schemas.microsoft.com/office/drawing/2014/main" id="{7F55C5CC-5A38-13B2-9F50-448244F21E54}"/>
              </a:ext>
            </a:extLst>
          </p:cNvPr>
          <p:cNvSpPr/>
          <p:nvPr/>
        </p:nvSpPr>
        <p:spPr>
          <a:xfrm>
            <a:off x="3702188" y="1489794"/>
            <a:ext cx="6630441" cy="1317978"/>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Trustworthiness</a:t>
            </a:r>
            <a:r>
              <a:rPr lang="en-GB" sz="2400" dirty="0">
                <a:solidFill>
                  <a:schemeClr val="tx1"/>
                </a:solidFill>
                <a:latin typeface="Times New Roman" panose="02020603050405020304" pitchFamily="18" charset="0"/>
                <a:cs typeface="Times New Roman" panose="02020603050405020304" pitchFamily="18" charset="0"/>
              </a:rPr>
              <a:t> of AI advice should be calibrated within the conversation</a:t>
            </a:r>
          </a:p>
        </p:txBody>
      </p:sp>
      <p:sp>
        <p:nvSpPr>
          <p:cNvPr id="11" name="TextBox 10">
            <a:extLst>
              <a:ext uri="{FF2B5EF4-FFF2-40B4-BE49-F238E27FC236}">
                <a16:creationId xmlns:a16="http://schemas.microsoft.com/office/drawing/2014/main" id="{237F9C73-0183-E9D2-B493-80349C6738A2}"/>
              </a:ext>
            </a:extLst>
          </p:cNvPr>
          <p:cNvSpPr txBox="1"/>
          <p:nvPr/>
        </p:nvSpPr>
        <p:spPr>
          <a:xfrm>
            <a:off x="857162" y="6439652"/>
            <a:ext cx="10158770" cy="338554"/>
          </a:xfrm>
          <a:prstGeom prst="rect">
            <a:avLst/>
          </a:prstGeom>
          <a:noFill/>
        </p:spPr>
        <p:txBody>
          <a:bodyPr wrap="square" rtlCol="0">
            <a:spAutoFit/>
          </a:bodyPr>
          <a:lstStyle/>
          <a:p>
            <a:r>
              <a:rPr lang="en-NL" sz="1600" dirty="0">
                <a:solidFill>
                  <a:schemeClr val="bg1"/>
                </a:solidFill>
                <a:latin typeface="Times New Roman" panose="02020603050405020304" pitchFamily="18" charset="0"/>
                <a:cs typeface="Times New Roman" panose="02020603050405020304" pitchFamily="18" charset="0"/>
              </a:rPr>
              <a:t>Background</a:t>
            </a:r>
            <a:r>
              <a:rPr lang="en-US" altLang="zh-CN" sz="1600" dirty="0">
                <a:solidFill>
                  <a:schemeClr val="bg1"/>
                </a:solidFill>
                <a:latin typeface="Times New Roman" panose="02020603050405020304" pitchFamily="18" charset="0"/>
                <a:cs typeface="Times New Roman" panose="02020603050405020304" pitchFamily="18" charset="0"/>
              </a:rPr>
              <a:t>	</a:t>
            </a:r>
            <a:r>
              <a:rPr lang="zh-CN" altLang="en-US" sz="1600" dirty="0">
                <a:solidFill>
                  <a:schemeClr val="bg1"/>
                </a:solidFill>
                <a:latin typeface="Times New Roman" panose="02020603050405020304" pitchFamily="18" charset="0"/>
                <a:cs typeface="Times New Roman" panose="02020603050405020304" pitchFamily="18" charset="0"/>
              </a:rPr>
              <a:t> </a:t>
            </a:r>
            <a:r>
              <a:rPr lang="en-US" altLang="zh-CN" sz="1600" dirty="0">
                <a:solidFill>
                  <a:schemeClr val="bg1"/>
                </a:solidFill>
                <a:latin typeface="Times New Roman" panose="02020603050405020304" pitchFamily="18" charset="0"/>
                <a:cs typeface="Times New Roman" panose="02020603050405020304" pitchFamily="18" charset="0"/>
              </a:rPr>
              <a:t>|	Motivation		|	Method		|	</a:t>
            </a:r>
            <a:r>
              <a:rPr lang="en-US" altLang="zh-CN" sz="1600" b="1" dirty="0">
                <a:solidFill>
                  <a:schemeClr val="bg1"/>
                </a:solidFill>
                <a:latin typeface="Times New Roman" panose="02020603050405020304" pitchFamily="18" charset="0"/>
                <a:cs typeface="Times New Roman" panose="02020603050405020304" pitchFamily="18" charset="0"/>
              </a:rPr>
              <a:t>Results</a:t>
            </a:r>
            <a:endParaRPr lang="en-NL" sz="1600" b="1" dirty="0">
              <a:solidFill>
                <a:schemeClr val="bg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84BCA69B-03D9-902B-926B-9D3F80B3ADFB}"/>
              </a:ext>
            </a:extLst>
          </p:cNvPr>
          <p:cNvSpPr/>
          <p:nvPr/>
        </p:nvSpPr>
        <p:spPr>
          <a:xfrm>
            <a:off x="3702188" y="3174194"/>
            <a:ext cx="6630441" cy="1317978"/>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Using</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conversational</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XAI</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interfaces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to</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address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AI</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literacy</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issues</a:t>
            </a:r>
          </a:p>
        </p:txBody>
      </p:sp>
      <p:sp>
        <p:nvSpPr>
          <p:cNvPr id="17" name="Rectangle 16">
            <a:extLst>
              <a:ext uri="{FF2B5EF4-FFF2-40B4-BE49-F238E27FC236}">
                <a16:creationId xmlns:a16="http://schemas.microsoft.com/office/drawing/2014/main" id="{787C6312-89FD-59B5-B58D-57B7659B90C2}"/>
              </a:ext>
            </a:extLst>
          </p:cNvPr>
          <p:cNvSpPr/>
          <p:nvPr/>
        </p:nvSpPr>
        <p:spPr>
          <a:xfrm>
            <a:off x="3702188" y="4796596"/>
            <a:ext cx="6630441" cy="131797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cs typeface="Times New Roman" panose="02020603050405020304" pitchFamily="18" charset="0"/>
              </a:rPr>
              <a:t>Evaluative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decision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support</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deserves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further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exploration</a:t>
            </a:r>
            <a:endParaRPr lang="en-NL" sz="2800" dirty="0">
              <a:solidFill>
                <a:schemeClr val="tx1"/>
              </a:solidFill>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1A727003-DF2A-7699-DDC5-E2A34B08B2FA}"/>
              </a:ext>
            </a:extLst>
          </p:cNvPr>
          <p:cNvPicPr>
            <a:picLocks noChangeAspect="1"/>
          </p:cNvPicPr>
          <p:nvPr/>
        </p:nvPicPr>
        <p:blipFill>
          <a:blip r:embed="rId3"/>
          <a:stretch>
            <a:fillRect/>
          </a:stretch>
        </p:blipFill>
        <p:spPr>
          <a:xfrm>
            <a:off x="1714287" y="1485773"/>
            <a:ext cx="1317978" cy="1317978"/>
          </a:xfrm>
          <a:prstGeom prst="rect">
            <a:avLst/>
          </a:prstGeom>
        </p:spPr>
      </p:pic>
      <p:pic>
        <p:nvPicPr>
          <p:cNvPr id="22" name="Picture 21">
            <a:extLst>
              <a:ext uri="{FF2B5EF4-FFF2-40B4-BE49-F238E27FC236}">
                <a16:creationId xmlns:a16="http://schemas.microsoft.com/office/drawing/2014/main" id="{B3E98F7D-E019-9D39-17B2-19D483541E05}"/>
              </a:ext>
            </a:extLst>
          </p:cNvPr>
          <p:cNvPicPr>
            <a:picLocks noChangeAspect="1"/>
          </p:cNvPicPr>
          <p:nvPr/>
        </p:nvPicPr>
        <p:blipFill>
          <a:blip r:embed="rId4"/>
          <a:stretch>
            <a:fillRect/>
          </a:stretch>
        </p:blipFill>
        <p:spPr>
          <a:xfrm>
            <a:off x="1714287" y="3141184"/>
            <a:ext cx="1317978" cy="1317978"/>
          </a:xfrm>
          <a:prstGeom prst="rect">
            <a:avLst/>
          </a:prstGeom>
        </p:spPr>
      </p:pic>
      <p:pic>
        <p:nvPicPr>
          <p:cNvPr id="23" name="Picture 22">
            <a:extLst>
              <a:ext uri="{FF2B5EF4-FFF2-40B4-BE49-F238E27FC236}">
                <a16:creationId xmlns:a16="http://schemas.microsoft.com/office/drawing/2014/main" id="{8663668E-F5B3-4568-66E1-886EDB7B5FC5}"/>
              </a:ext>
            </a:extLst>
          </p:cNvPr>
          <p:cNvPicPr>
            <a:picLocks noChangeAspect="1"/>
          </p:cNvPicPr>
          <p:nvPr/>
        </p:nvPicPr>
        <p:blipFill>
          <a:blip r:embed="rId5"/>
          <a:stretch>
            <a:fillRect/>
          </a:stretch>
        </p:blipFill>
        <p:spPr>
          <a:xfrm>
            <a:off x="1794740" y="4796596"/>
            <a:ext cx="1317979" cy="1317979"/>
          </a:xfrm>
          <a:prstGeom prst="rect">
            <a:avLst/>
          </a:prstGeom>
        </p:spPr>
      </p:pic>
    </p:spTree>
    <p:extLst>
      <p:ext uri="{BB962C8B-B14F-4D97-AF65-F5344CB8AC3E}">
        <p14:creationId xmlns:p14="http://schemas.microsoft.com/office/powerpoint/2010/main" val="240195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95A33-74BD-99D2-0857-A795FB16BE80}"/>
              </a:ext>
            </a:extLst>
          </p:cNvPr>
          <p:cNvSpPr>
            <a:spLocks noGrp="1"/>
          </p:cNvSpPr>
          <p:nvPr>
            <p:ph type="title"/>
          </p:nvPr>
        </p:nvSpPr>
        <p:spPr/>
        <p:txBody>
          <a:bodyPr>
            <a:normAutofit/>
          </a:bodyPr>
          <a:lstStyle/>
          <a:p>
            <a:r>
              <a:rPr lang="en-US" altLang="zh-CN" sz="3200" dirty="0">
                <a:latin typeface="Times New Roman" panose="02020603050405020304" pitchFamily="18" charset="0"/>
                <a:cs typeface="Times New Roman" panose="02020603050405020304" pitchFamily="18" charset="0"/>
              </a:rPr>
              <a:t>Q</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&amp;</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A</a:t>
            </a:r>
            <a:endParaRPr lang="en-NL"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E944DEF-5583-0673-CD94-556940F4D793}"/>
              </a:ext>
            </a:extLst>
          </p:cNvPr>
          <p:cNvSpPr>
            <a:spLocks noGrp="1"/>
          </p:cNvSpPr>
          <p:nvPr>
            <p:ph type="body" idx="1"/>
          </p:nvPr>
        </p:nvSpPr>
        <p:spPr>
          <a:xfrm>
            <a:off x="750014" y="3554857"/>
            <a:ext cx="11026386" cy="2536975"/>
          </a:xfrm>
        </p:spPr>
        <p:txBody>
          <a:bodyPr/>
          <a:lstStyle/>
          <a:p>
            <a:r>
              <a:rPr lang="en-US" altLang="zh-CN" dirty="0">
                <a:solidFill>
                  <a:schemeClr val="tx1"/>
                </a:solidFill>
                <a:latin typeface="Times New Roman" panose="02020603050405020304" pitchFamily="18" charset="0"/>
                <a:cs typeface="Times New Roman" panose="02020603050405020304" pitchFamily="18" charset="0"/>
              </a:rPr>
              <a:t>For</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your</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interest</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about</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LLM</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agents,</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readers</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can</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refer</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to</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our</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recent</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paper:</a:t>
            </a:r>
            <a:endParaRPr lang="en-NL"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AF91A3E-04CB-93C2-3760-95167DB2B8E4}"/>
              </a:ext>
            </a:extLst>
          </p:cNvPr>
          <p:cNvSpPr>
            <a:spLocks noGrp="1"/>
          </p:cNvSpPr>
          <p:nvPr>
            <p:ph type="sldNum" idx="12"/>
          </p:nvPr>
        </p:nvSpPr>
        <p:spPr/>
        <p:txBody>
          <a:bodyPr/>
          <a:lstStyle/>
          <a:p>
            <a:fld id="{400BDF53-0B62-6F4E-AF65-9AB39FD04B3B}" type="slidenum">
              <a:rPr lang="en-NL" smtClean="0"/>
              <a:t>23</a:t>
            </a:fld>
            <a:endParaRPr lang="en-NL"/>
          </a:p>
        </p:txBody>
      </p:sp>
      <p:sp>
        <p:nvSpPr>
          <p:cNvPr id="5" name="Google Shape;786;p49">
            <a:extLst>
              <a:ext uri="{FF2B5EF4-FFF2-40B4-BE49-F238E27FC236}">
                <a16:creationId xmlns:a16="http://schemas.microsoft.com/office/drawing/2014/main" id="{DCF9A2EC-E0B7-865F-7C1D-DC962DB22C99}"/>
              </a:ext>
            </a:extLst>
          </p:cNvPr>
          <p:cNvSpPr/>
          <p:nvPr/>
        </p:nvSpPr>
        <p:spPr>
          <a:xfrm>
            <a:off x="6096000" y="1043547"/>
            <a:ext cx="5515963" cy="1136445"/>
          </a:xfrm>
          <a:prstGeom prst="roundRect">
            <a:avLst>
              <a:gd name="adj" fmla="val 16667"/>
            </a:avLst>
          </a:prstGeom>
          <a:noFill/>
          <a:ln w="28575" cap="flat" cmpd="sng">
            <a:solidFill>
              <a:srgbClr val="00B7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chemeClr val="dk1"/>
                </a:solidFill>
                <a:ea typeface="Times New Roman"/>
                <a:cs typeface="Times New Roman"/>
                <a:sym typeface="Times New Roman"/>
              </a:rPr>
              <a:t>Code</a:t>
            </a:r>
            <a:r>
              <a:rPr lang="zh-CN" altLang="en-US" sz="1600" dirty="0">
                <a:solidFill>
                  <a:schemeClr val="dk1"/>
                </a:solidFill>
                <a:ea typeface="Times New Roman"/>
                <a:cs typeface="Times New Roman"/>
                <a:sym typeface="Times New Roman"/>
              </a:rPr>
              <a:t> </a:t>
            </a:r>
            <a:r>
              <a:rPr lang="en-US" altLang="zh-CN" sz="1600" dirty="0">
                <a:solidFill>
                  <a:schemeClr val="dk1"/>
                </a:solidFill>
                <a:ea typeface="Times New Roman"/>
                <a:cs typeface="Times New Roman"/>
                <a:sym typeface="Times New Roman"/>
              </a:rPr>
              <a:t>and</a:t>
            </a:r>
            <a:r>
              <a:rPr lang="zh-CN" altLang="en-US" sz="1600" dirty="0">
                <a:solidFill>
                  <a:schemeClr val="dk1"/>
                </a:solidFill>
                <a:ea typeface="Times New Roman"/>
                <a:cs typeface="Times New Roman"/>
                <a:sym typeface="Times New Roman"/>
              </a:rPr>
              <a:t> </a:t>
            </a:r>
            <a:r>
              <a:rPr lang="en-US" altLang="zh-CN" sz="1600" dirty="0">
                <a:solidFill>
                  <a:schemeClr val="dk1"/>
                </a:solidFill>
                <a:ea typeface="Times New Roman"/>
                <a:cs typeface="Times New Roman"/>
                <a:sym typeface="Times New Roman"/>
              </a:rPr>
              <a:t>data</a:t>
            </a:r>
            <a:r>
              <a:rPr lang="en" sz="1600" dirty="0">
                <a:solidFill>
                  <a:schemeClr val="dk1"/>
                </a:solidFill>
                <a:ea typeface="Times New Roman"/>
                <a:cs typeface="Times New Roman"/>
                <a:sym typeface="Times New Roman"/>
              </a:rPr>
              <a:t> </a:t>
            </a:r>
            <a:r>
              <a:rPr lang="en-US" sz="1600" dirty="0">
                <a:solidFill>
                  <a:schemeClr val="dk1"/>
                </a:solidFill>
                <a:ea typeface="Times New Roman"/>
                <a:cs typeface="Times New Roman"/>
                <a:sym typeface="Times New Roman"/>
              </a:rPr>
              <a:t>available</a:t>
            </a:r>
            <a:r>
              <a:rPr lang="en" sz="1600" dirty="0">
                <a:solidFill>
                  <a:schemeClr val="dk1"/>
                </a:solidFill>
                <a:ea typeface="Times New Roman"/>
                <a:cs typeface="Times New Roman"/>
                <a:sym typeface="Times New Roman"/>
              </a:rPr>
              <a:t>:</a:t>
            </a:r>
            <a:endParaRPr sz="1600" dirty="0">
              <a:solidFill>
                <a:schemeClr val="dk1"/>
              </a:solidFill>
              <a:ea typeface="Times New Roman"/>
              <a:cs typeface="Times New Roman"/>
              <a:sym typeface="Times New Roman"/>
            </a:endParaRPr>
          </a:p>
          <a:p>
            <a:pPr marL="0" lvl="0" indent="0" algn="l" rtl="0">
              <a:spcBef>
                <a:spcPts val="0"/>
              </a:spcBef>
              <a:spcAft>
                <a:spcPts val="0"/>
              </a:spcAft>
              <a:buNone/>
            </a:pPr>
            <a:r>
              <a:rPr lang="en-GB" sz="1600" b="1" dirty="0">
                <a:solidFill>
                  <a:schemeClr val="dk1"/>
                </a:solidFill>
                <a:ea typeface="Times New Roman"/>
                <a:cs typeface="Times New Roman"/>
                <a:sym typeface="Times New Roman"/>
              </a:rPr>
              <a:t>https://</a:t>
            </a:r>
            <a:r>
              <a:rPr lang="en-GB" sz="1600" b="1" dirty="0" err="1">
                <a:solidFill>
                  <a:schemeClr val="dk1"/>
                </a:solidFill>
                <a:ea typeface="Times New Roman"/>
                <a:cs typeface="Times New Roman"/>
                <a:sym typeface="Times New Roman"/>
              </a:rPr>
              <a:t>github.com</a:t>
            </a:r>
            <a:r>
              <a:rPr lang="en-GB" sz="1600" b="1" dirty="0">
                <a:solidFill>
                  <a:schemeClr val="dk1"/>
                </a:solidFill>
                <a:ea typeface="Times New Roman"/>
                <a:cs typeface="Times New Roman"/>
                <a:sym typeface="Times New Roman"/>
              </a:rPr>
              <a:t>/</a:t>
            </a:r>
            <a:r>
              <a:rPr lang="en-GB" sz="1600" b="1" dirty="0" err="1">
                <a:solidFill>
                  <a:schemeClr val="dk1"/>
                </a:solidFill>
                <a:ea typeface="Times New Roman"/>
                <a:cs typeface="Times New Roman"/>
                <a:sym typeface="Times New Roman"/>
              </a:rPr>
              <a:t>delftcrowd</a:t>
            </a:r>
            <a:r>
              <a:rPr lang="en-GB" sz="1600" b="1" dirty="0">
                <a:solidFill>
                  <a:schemeClr val="dk1"/>
                </a:solidFill>
                <a:ea typeface="Times New Roman"/>
                <a:cs typeface="Times New Roman"/>
                <a:sym typeface="Times New Roman"/>
              </a:rPr>
              <a:t>/IUI2025_ConvXAI</a:t>
            </a:r>
            <a:endParaRPr sz="1600" b="1" dirty="0">
              <a:solidFill>
                <a:schemeClr val="dk1"/>
              </a:solidFill>
              <a:ea typeface="Times New Roman"/>
              <a:cs typeface="Times New Roman"/>
              <a:sym typeface="Times New Roman"/>
            </a:endParaRPr>
          </a:p>
        </p:txBody>
      </p:sp>
      <p:sp>
        <p:nvSpPr>
          <p:cNvPr id="6" name="TextBox 5">
            <a:extLst>
              <a:ext uri="{FF2B5EF4-FFF2-40B4-BE49-F238E27FC236}">
                <a16:creationId xmlns:a16="http://schemas.microsoft.com/office/drawing/2014/main" id="{F02C184B-225B-2CC7-3E5A-014AA32F30D0}"/>
              </a:ext>
            </a:extLst>
          </p:cNvPr>
          <p:cNvSpPr txBox="1"/>
          <p:nvPr/>
        </p:nvSpPr>
        <p:spPr>
          <a:xfrm>
            <a:off x="2352782" y="2024009"/>
            <a:ext cx="2034283" cy="369332"/>
          </a:xfrm>
          <a:prstGeom prst="rect">
            <a:avLst/>
          </a:prstGeom>
          <a:noFill/>
        </p:spPr>
        <p:txBody>
          <a:bodyPr wrap="square" rtlCol="0">
            <a:spAutoFit/>
          </a:bodyPr>
          <a:lstStyle/>
          <a:p>
            <a:r>
              <a:rPr lang="en-US" altLang="zh-CN" sz="1800" dirty="0">
                <a:latin typeface="Times New Roman" panose="02020603050405020304" pitchFamily="18" charset="0"/>
                <a:cs typeface="Times New Roman" panose="02020603050405020304" pitchFamily="18" charset="0"/>
              </a:rPr>
              <a:t>Thanks</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for</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listening!</a:t>
            </a:r>
            <a:endParaRPr lang="en-NL"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75DDF82-5802-B8C1-DB50-5918E6D1D03C}"/>
              </a:ext>
            </a:extLst>
          </p:cNvPr>
          <p:cNvPicPr>
            <a:picLocks noChangeAspect="1"/>
          </p:cNvPicPr>
          <p:nvPr/>
        </p:nvPicPr>
        <p:blipFill>
          <a:blip r:embed="rId3"/>
          <a:stretch>
            <a:fillRect/>
          </a:stretch>
        </p:blipFill>
        <p:spPr>
          <a:xfrm>
            <a:off x="1149564" y="1681125"/>
            <a:ext cx="997735" cy="997735"/>
          </a:xfrm>
          <a:prstGeom prst="rect">
            <a:avLst/>
          </a:prstGeom>
        </p:spPr>
      </p:pic>
      <p:pic>
        <p:nvPicPr>
          <p:cNvPr id="10" name="Picture 9">
            <a:extLst>
              <a:ext uri="{FF2B5EF4-FFF2-40B4-BE49-F238E27FC236}">
                <a16:creationId xmlns:a16="http://schemas.microsoft.com/office/drawing/2014/main" id="{EC81671D-5B34-AEA2-C00E-39F6BE630B10}"/>
              </a:ext>
            </a:extLst>
          </p:cNvPr>
          <p:cNvPicPr>
            <a:picLocks noChangeAspect="1"/>
          </p:cNvPicPr>
          <p:nvPr/>
        </p:nvPicPr>
        <p:blipFill>
          <a:blip r:embed="rId4"/>
          <a:stretch>
            <a:fillRect/>
          </a:stretch>
        </p:blipFill>
        <p:spPr>
          <a:xfrm>
            <a:off x="945155" y="4262877"/>
            <a:ext cx="7772400" cy="1687585"/>
          </a:xfrm>
          <a:prstGeom prst="rect">
            <a:avLst/>
          </a:prstGeom>
        </p:spPr>
      </p:pic>
      <p:pic>
        <p:nvPicPr>
          <p:cNvPr id="12" name="Picture 11">
            <a:extLst>
              <a:ext uri="{FF2B5EF4-FFF2-40B4-BE49-F238E27FC236}">
                <a16:creationId xmlns:a16="http://schemas.microsoft.com/office/drawing/2014/main" id="{D02A201A-A39E-980B-4AC0-9F87ED7B0161}"/>
              </a:ext>
            </a:extLst>
          </p:cNvPr>
          <p:cNvPicPr>
            <a:picLocks noChangeAspect="1"/>
          </p:cNvPicPr>
          <p:nvPr/>
        </p:nvPicPr>
        <p:blipFill>
          <a:blip r:embed="rId5"/>
          <a:stretch>
            <a:fillRect/>
          </a:stretch>
        </p:blipFill>
        <p:spPr>
          <a:xfrm>
            <a:off x="9826133" y="3768419"/>
            <a:ext cx="1621453" cy="1670588"/>
          </a:xfrm>
          <a:prstGeom prst="rect">
            <a:avLst/>
          </a:prstGeom>
        </p:spPr>
      </p:pic>
      <p:sp>
        <p:nvSpPr>
          <p:cNvPr id="13" name="TextBox 12">
            <a:extLst>
              <a:ext uri="{FF2B5EF4-FFF2-40B4-BE49-F238E27FC236}">
                <a16:creationId xmlns:a16="http://schemas.microsoft.com/office/drawing/2014/main" id="{B6AF5BF8-BF1C-FC6A-0DA1-0FE6D050C9FF}"/>
              </a:ext>
            </a:extLst>
          </p:cNvPr>
          <p:cNvSpPr txBox="1"/>
          <p:nvPr/>
        </p:nvSpPr>
        <p:spPr>
          <a:xfrm>
            <a:off x="8915766" y="5515689"/>
            <a:ext cx="3325482" cy="369332"/>
          </a:xfrm>
          <a:prstGeom prst="rect">
            <a:avLst/>
          </a:prstGeom>
          <a:noFill/>
        </p:spPr>
        <p:txBody>
          <a:bodyPr wrap="square">
            <a:spAutoFit/>
          </a:bodyPr>
          <a:lstStyle/>
          <a:p>
            <a:pPr algn="ctr"/>
            <a:r>
              <a:rPr lang="en-NL" dirty="0">
                <a:latin typeface="Times New Roman" panose="02020603050405020304" pitchFamily="18" charset="0"/>
                <a:cs typeface="Times New Roman" panose="02020603050405020304" pitchFamily="18" charset="0"/>
              </a:rPr>
              <a:t>https://richardhgl.github.io/</a:t>
            </a:r>
          </a:p>
        </p:txBody>
      </p:sp>
      <p:sp>
        <p:nvSpPr>
          <p:cNvPr id="14" name="TextBox 13">
            <a:extLst>
              <a:ext uri="{FF2B5EF4-FFF2-40B4-BE49-F238E27FC236}">
                <a16:creationId xmlns:a16="http://schemas.microsoft.com/office/drawing/2014/main" id="{A42E29EA-E4FE-56FC-502A-44D651AE55F5}"/>
              </a:ext>
            </a:extLst>
          </p:cNvPr>
          <p:cNvSpPr txBox="1"/>
          <p:nvPr/>
        </p:nvSpPr>
        <p:spPr>
          <a:xfrm>
            <a:off x="8991670" y="3200072"/>
            <a:ext cx="3017154" cy="523220"/>
          </a:xfrm>
          <a:prstGeom prst="rect">
            <a:avLst/>
          </a:prstGeom>
          <a:noFill/>
        </p:spPr>
        <p:txBody>
          <a:bodyPr wrap="square" rtlCol="0">
            <a:spAutoFit/>
          </a:bodyPr>
          <a:lstStyle/>
          <a:p>
            <a:r>
              <a:rPr lang="en-US" altLang="zh-CN" i="1" dirty="0">
                <a:solidFill>
                  <a:srgbClr val="C00000"/>
                </a:solidFill>
              </a:rPr>
              <a:t>On</a:t>
            </a:r>
            <a:r>
              <a:rPr lang="zh-CN" altLang="en-US" i="1" dirty="0">
                <a:solidFill>
                  <a:srgbClr val="C00000"/>
                </a:solidFill>
              </a:rPr>
              <a:t> </a:t>
            </a:r>
            <a:r>
              <a:rPr lang="en-US" altLang="zh-CN" i="1" dirty="0">
                <a:solidFill>
                  <a:srgbClr val="C00000"/>
                </a:solidFill>
              </a:rPr>
              <a:t>the</a:t>
            </a:r>
            <a:r>
              <a:rPr lang="zh-CN" altLang="en-US" i="1" dirty="0">
                <a:solidFill>
                  <a:srgbClr val="C00000"/>
                </a:solidFill>
              </a:rPr>
              <a:t> </a:t>
            </a:r>
            <a:r>
              <a:rPr lang="en-US" altLang="zh-CN" i="1" dirty="0">
                <a:solidFill>
                  <a:srgbClr val="C00000"/>
                </a:solidFill>
              </a:rPr>
              <a:t>job</a:t>
            </a:r>
            <a:r>
              <a:rPr lang="zh-CN" altLang="en-US" i="1" dirty="0">
                <a:solidFill>
                  <a:srgbClr val="C00000"/>
                </a:solidFill>
              </a:rPr>
              <a:t> </a:t>
            </a:r>
            <a:r>
              <a:rPr lang="en-US" altLang="zh-CN" i="1" dirty="0">
                <a:solidFill>
                  <a:srgbClr val="C00000"/>
                </a:solidFill>
              </a:rPr>
              <a:t>market</a:t>
            </a:r>
            <a:r>
              <a:rPr lang="zh-CN" altLang="en-US" i="1" dirty="0">
                <a:solidFill>
                  <a:srgbClr val="C00000"/>
                </a:solidFill>
              </a:rPr>
              <a:t> </a:t>
            </a:r>
            <a:r>
              <a:rPr lang="en-US" altLang="zh-CN" i="1" dirty="0">
                <a:solidFill>
                  <a:srgbClr val="C00000"/>
                </a:solidFill>
              </a:rPr>
              <a:t>for</a:t>
            </a:r>
            <a:r>
              <a:rPr lang="zh-CN" altLang="en-US" i="1" dirty="0">
                <a:solidFill>
                  <a:srgbClr val="C00000"/>
                </a:solidFill>
              </a:rPr>
              <a:t> </a:t>
            </a:r>
            <a:r>
              <a:rPr lang="en-US" altLang="zh-CN" i="1" dirty="0">
                <a:solidFill>
                  <a:srgbClr val="C00000"/>
                </a:solidFill>
              </a:rPr>
              <a:t>postdoc</a:t>
            </a:r>
            <a:r>
              <a:rPr lang="zh-CN" altLang="en-US" i="1" dirty="0">
                <a:solidFill>
                  <a:srgbClr val="C00000"/>
                </a:solidFill>
              </a:rPr>
              <a:t> </a:t>
            </a:r>
            <a:r>
              <a:rPr lang="en-US" altLang="zh-CN" i="1" dirty="0">
                <a:solidFill>
                  <a:srgbClr val="C00000"/>
                </a:solidFill>
              </a:rPr>
              <a:t>and</a:t>
            </a:r>
            <a:r>
              <a:rPr lang="zh-CN" altLang="en-US" i="1" dirty="0">
                <a:solidFill>
                  <a:srgbClr val="C00000"/>
                </a:solidFill>
              </a:rPr>
              <a:t> </a:t>
            </a:r>
            <a:r>
              <a:rPr lang="en-US" altLang="zh-CN" i="1" dirty="0">
                <a:solidFill>
                  <a:srgbClr val="C00000"/>
                </a:solidFill>
              </a:rPr>
              <a:t>research</a:t>
            </a:r>
            <a:r>
              <a:rPr lang="zh-CN" altLang="en-US" i="1" dirty="0">
                <a:solidFill>
                  <a:srgbClr val="C00000"/>
                </a:solidFill>
              </a:rPr>
              <a:t> </a:t>
            </a:r>
            <a:r>
              <a:rPr lang="en-US" altLang="zh-CN" i="1" dirty="0">
                <a:solidFill>
                  <a:srgbClr val="C00000"/>
                </a:solidFill>
              </a:rPr>
              <a:t>scientist</a:t>
            </a:r>
            <a:r>
              <a:rPr lang="zh-CN" altLang="en-US" i="1" dirty="0">
                <a:solidFill>
                  <a:srgbClr val="C00000"/>
                </a:solidFill>
              </a:rPr>
              <a:t> </a:t>
            </a:r>
            <a:r>
              <a:rPr lang="en-US" altLang="zh-CN" dirty="0">
                <a:solidFill>
                  <a:srgbClr val="C00000"/>
                </a:solidFill>
                <a:sym typeface="Wingdings" pitchFamily="2" charset="2"/>
              </a:rPr>
              <a:t></a:t>
            </a:r>
            <a:endParaRPr lang="en-NL" dirty="0">
              <a:solidFill>
                <a:srgbClr val="C00000"/>
              </a:solidFill>
            </a:endParaRPr>
          </a:p>
        </p:txBody>
      </p:sp>
    </p:spTree>
    <p:extLst>
      <p:ext uri="{BB962C8B-B14F-4D97-AF65-F5344CB8AC3E}">
        <p14:creationId xmlns:p14="http://schemas.microsoft.com/office/powerpoint/2010/main" val="3663114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0664E-0624-FBFC-5B61-3D6DC3EDC0DF}"/>
              </a:ext>
            </a:extLst>
          </p:cNvPr>
          <p:cNvSpPr>
            <a:spLocks noGrp="1"/>
          </p:cNvSpPr>
          <p:nvPr>
            <p:ph type="title"/>
          </p:nvPr>
        </p:nvSpPr>
        <p:spPr/>
        <p:txBody>
          <a:bodyPr>
            <a:normAutofit/>
          </a:bodyPr>
          <a:lstStyle/>
          <a:p>
            <a:r>
              <a:rPr lang="en-US" altLang="zh-CN" sz="3200" dirty="0">
                <a:latin typeface="Times New Roman" panose="02020603050405020304" pitchFamily="18" charset="0"/>
                <a:cs typeface="Times New Roman" panose="02020603050405020304" pitchFamily="18" charset="0"/>
              </a:rPr>
              <a:t>Rise</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of</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Artificial</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Intelligence</a:t>
            </a:r>
            <a:endParaRPr lang="en-NL" sz="3200" dirty="0"/>
          </a:p>
        </p:txBody>
      </p:sp>
      <p:sp>
        <p:nvSpPr>
          <p:cNvPr id="4" name="Slide Number Placeholder 3">
            <a:extLst>
              <a:ext uri="{FF2B5EF4-FFF2-40B4-BE49-F238E27FC236}">
                <a16:creationId xmlns:a16="http://schemas.microsoft.com/office/drawing/2014/main" id="{6BCBBC10-AE90-0961-9F7C-292AAD1DE81E}"/>
              </a:ext>
            </a:extLst>
          </p:cNvPr>
          <p:cNvSpPr>
            <a:spLocks noGrp="1"/>
          </p:cNvSpPr>
          <p:nvPr>
            <p:ph type="sldNum" idx="12"/>
          </p:nvPr>
        </p:nvSpPr>
        <p:spPr/>
        <p:txBody>
          <a:bodyPr/>
          <a:lstStyle/>
          <a:p>
            <a:fld id="{400BDF53-0B62-6F4E-AF65-9AB39FD04B3B}" type="slidenum">
              <a:rPr lang="en-NL" smtClean="0"/>
              <a:t>3</a:t>
            </a:fld>
            <a:endParaRPr lang="en-NL"/>
          </a:p>
        </p:txBody>
      </p:sp>
      <p:sp>
        <p:nvSpPr>
          <p:cNvPr id="5" name="TextBox 4">
            <a:extLst>
              <a:ext uri="{FF2B5EF4-FFF2-40B4-BE49-F238E27FC236}">
                <a16:creationId xmlns:a16="http://schemas.microsoft.com/office/drawing/2014/main" id="{D2656192-52FF-12ED-E882-993C974EE3D4}"/>
              </a:ext>
            </a:extLst>
          </p:cNvPr>
          <p:cNvSpPr txBox="1"/>
          <p:nvPr/>
        </p:nvSpPr>
        <p:spPr>
          <a:xfrm>
            <a:off x="857162" y="6439652"/>
            <a:ext cx="10158770" cy="338554"/>
          </a:xfrm>
          <a:prstGeom prst="rect">
            <a:avLst/>
          </a:prstGeom>
          <a:noFill/>
        </p:spPr>
        <p:txBody>
          <a:bodyPr wrap="square" rtlCol="0">
            <a:spAutoFit/>
          </a:bodyPr>
          <a:lstStyle/>
          <a:p>
            <a:r>
              <a:rPr lang="en-NL" sz="1600" b="1" dirty="0">
                <a:solidFill>
                  <a:schemeClr val="bg1"/>
                </a:solidFill>
                <a:latin typeface="Times New Roman" panose="02020603050405020304" pitchFamily="18" charset="0"/>
                <a:cs typeface="Times New Roman" panose="02020603050405020304" pitchFamily="18" charset="0"/>
              </a:rPr>
              <a:t>Background</a:t>
            </a:r>
            <a:r>
              <a:rPr lang="en-US" altLang="zh-CN" sz="1600" dirty="0">
                <a:solidFill>
                  <a:schemeClr val="bg1"/>
                </a:solidFill>
                <a:latin typeface="Times New Roman" panose="02020603050405020304" pitchFamily="18" charset="0"/>
                <a:cs typeface="Times New Roman" panose="02020603050405020304" pitchFamily="18" charset="0"/>
              </a:rPr>
              <a:t>	</a:t>
            </a:r>
            <a:r>
              <a:rPr lang="zh-CN" altLang="en-US" sz="1600" dirty="0">
                <a:solidFill>
                  <a:schemeClr val="bg1"/>
                </a:solidFill>
                <a:latin typeface="Times New Roman" panose="02020603050405020304" pitchFamily="18" charset="0"/>
                <a:cs typeface="Times New Roman" panose="02020603050405020304" pitchFamily="18" charset="0"/>
              </a:rPr>
              <a:t> </a:t>
            </a:r>
            <a:r>
              <a:rPr lang="en-US" altLang="zh-CN" sz="1600" dirty="0">
                <a:solidFill>
                  <a:schemeClr val="bg1"/>
                </a:solidFill>
                <a:latin typeface="Times New Roman" panose="02020603050405020304" pitchFamily="18" charset="0"/>
                <a:cs typeface="Times New Roman" panose="02020603050405020304" pitchFamily="18" charset="0"/>
              </a:rPr>
              <a:t>|	Motivation		|	Study</a:t>
            </a:r>
            <a:r>
              <a:rPr lang="zh-CN" altLang="en-US" sz="1600" dirty="0">
                <a:solidFill>
                  <a:schemeClr val="bg1"/>
                </a:solidFill>
                <a:latin typeface="Times New Roman" panose="02020603050405020304" pitchFamily="18" charset="0"/>
                <a:cs typeface="Times New Roman" panose="02020603050405020304" pitchFamily="18" charset="0"/>
              </a:rPr>
              <a:t> </a:t>
            </a:r>
            <a:r>
              <a:rPr lang="en-US" altLang="zh-CN" sz="1600" dirty="0">
                <a:solidFill>
                  <a:schemeClr val="bg1"/>
                </a:solidFill>
                <a:latin typeface="Times New Roman" panose="02020603050405020304" pitchFamily="18" charset="0"/>
                <a:cs typeface="Times New Roman" panose="02020603050405020304" pitchFamily="18" charset="0"/>
              </a:rPr>
              <a:t>Design</a:t>
            </a:r>
            <a:r>
              <a:rPr lang="zh-CN" altLang="en-US" sz="1600" dirty="0">
                <a:solidFill>
                  <a:schemeClr val="bg1"/>
                </a:solidFill>
                <a:latin typeface="Times New Roman" panose="02020603050405020304" pitchFamily="18" charset="0"/>
                <a:cs typeface="Times New Roman" panose="02020603050405020304" pitchFamily="18" charset="0"/>
              </a:rPr>
              <a:t> </a:t>
            </a:r>
            <a:r>
              <a:rPr lang="en-US" altLang="zh-CN" sz="1600" dirty="0">
                <a:solidFill>
                  <a:schemeClr val="bg1"/>
                </a:solidFill>
                <a:latin typeface="Times New Roman" panose="02020603050405020304" pitchFamily="18" charset="0"/>
                <a:cs typeface="Times New Roman" panose="02020603050405020304" pitchFamily="18" charset="0"/>
              </a:rPr>
              <a:t>	|	Take-away</a:t>
            </a:r>
            <a:endParaRPr lang="en-NL" sz="1600" dirty="0">
              <a:solidFill>
                <a:schemeClr val="bg1"/>
              </a:solidFill>
              <a:latin typeface="Times New Roman" panose="02020603050405020304" pitchFamily="18" charset="0"/>
              <a:cs typeface="Times New Roman" panose="02020603050405020304" pitchFamily="18" charset="0"/>
            </a:endParaRPr>
          </a:p>
        </p:txBody>
      </p:sp>
      <p:pic>
        <p:nvPicPr>
          <p:cNvPr id="9" name="Picture 2">
            <a:extLst>
              <a:ext uri="{FF2B5EF4-FFF2-40B4-BE49-F238E27FC236}">
                <a16:creationId xmlns:a16="http://schemas.microsoft.com/office/drawing/2014/main" id="{E7B9A64D-DB11-1276-FC2B-B6752A7A5570}"/>
              </a:ext>
            </a:extLst>
          </p:cNvPr>
          <p:cNvPicPr>
            <a:picLocks noChangeAspect="1" noChangeArrowheads="1"/>
          </p:cNvPicPr>
          <p:nvPr/>
        </p:nvPicPr>
        <p:blipFill>
          <a:blip r:embed="rId3"/>
          <a:src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BE79310-963A-2319-57A7-4D3F7F0705A8}"/>
              </a:ext>
            </a:extLst>
          </p:cNvPr>
          <p:cNvSpPr txBox="1"/>
          <p:nvPr/>
        </p:nvSpPr>
        <p:spPr>
          <a:xfrm>
            <a:off x="8431306" y="1356967"/>
            <a:ext cx="2245659" cy="830997"/>
          </a:xfrm>
          <a:prstGeom prst="rect">
            <a:avLst/>
          </a:prstGeom>
          <a:noFill/>
        </p:spPr>
        <p:txBody>
          <a:bodyPr wrap="square" rtlCol="0">
            <a:spAutoFit/>
          </a:bodyPr>
          <a:lstStyle/>
          <a:p>
            <a:r>
              <a:rPr lang="en-US" altLang="zh-CN" sz="2400" dirty="0">
                <a:solidFill>
                  <a:schemeClr val="accent6"/>
                </a:solidFill>
                <a:latin typeface="Times New Roman" panose="02020603050405020304" pitchFamily="18" charset="0"/>
                <a:cs typeface="Times New Roman" panose="02020603050405020304" pitchFamily="18" charset="0"/>
              </a:rPr>
              <a:t>Moth?</a:t>
            </a:r>
          </a:p>
          <a:p>
            <a:r>
              <a:rPr lang="en-US" altLang="zh-CN" sz="2400" dirty="0">
                <a:solidFill>
                  <a:schemeClr val="accent5">
                    <a:lumMod val="60000"/>
                    <a:lumOff val="40000"/>
                  </a:schemeClr>
                </a:solidFill>
                <a:latin typeface="Times New Roman" panose="02020603050405020304" pitchFamily="18" charset="0"/>
                <a:cs typeface="Times New Roman" panose="02020603050405020304" pitchFamily="18" charset="0"/>
              </a:rPr>
              <a:t>Butterfly?</a:t>
            </a:r>
            <a:endParaRPr lang="en-NL" sz="24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0465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0664E-0624-FBFC-5B61-3D6DC3EDC0DF}"/>
              </a:ext>
            </a:extLst>
          </p:cNvPr>
          <p:cNvSpPr>
            <a:spLocks noGrp="1"/>
          </p:cNvSpPr>
          <p:nvPr>
            <p:ph type="title"/>
          </p:nvPr>
        </p:nvSpPr>
        <p:spPr/>
        <p:txBody>
          <a:bodyPr>
            <a:normAutofit/>
          </a:bodyPr>
          <a:lstStyle/>
          <a:p>
            <a:r>
              <a:rPr lang="en-US" altLang="zh-CN" sz="3200" dirty="0">
                <a:latin typeface="Times New Roman" panose="02020603050405020304" pitchFamily="18" charset="0"/>
                <a:cs typeface="Times New Roman" panose="02020603050405020304" pitchFamily="18" charset="0"/>
              </a:rPr>
              <a:t>Human-AI</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Decision</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Making</a:t>
            </a:r>
            <a:endParaRPr lang="en-NL" sz="3200" dirty="0"/>
          </a:p>
        </p:txBody>
      </p:sp>
      <p:sp>
        <p:nvSpPr>
          <p:cNvPr id="4" name="Slide Number Placeholder 3">
            <a:extLst>
              <a:ext uri="{FF2B5EF4-FFF2-40B4-BE49-F238E27FC236}">
                <a16:creationId xmlns:a16="http://schemas.microsoft.com/office/drawing/2014/main" id="{6BCBBC10-AE90-0961-9F7C-292AAD1DE81E}"/>
              </a:ext>
            </a:extLst>
          </p:cNvPr>
          <p:cNvSpPr>
            <a:spLocks noGrp="1"/>
          </p:cNvSpPr>
          <p:nvPr>
            <p:ph type="sldNum" idx="12"/>
          </p:nvPr>
        </p:nvSpPr>
        <p:spPr/>
        <p:txBody>
          <a:bodyPr/>
          <a:lstStyle/>
          <a:p>
            <a:fld id="{400BDF53-0B62-6F4E-AF65-9AB39FD04B3B}" type="slidenum">
              <a:rPr lang="en-NL" smtClean="0"/>
              <a:t>4</a:t>
            </a:fld>
            <a:endParaRPr lang="en-NL"/>
          </a:p>
        </p:txBody>
      </p:sp>
      <p:pic>
        <p:nvPicPr>
          <p:cNvPr id="6" name="Picture 2" descr="Why do people make errors? - RailHOF">
            <a:extLst>
              <a:ext uri="{FF2B5EF4-FFF2-40B4-BE49-F238E27FC236}">
                <a16:creationId xmlns:a16="http://schemas.microsoft.com/office/drawing/2014/main" id="{ED5DEDBB-1CD3-2CEE-C42C-1AC2D7AD7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200" y="1602005"/>
            <a:ext cx="5080000" cy="3530600"/>
          </a:xfrm>
          <a:prstGeom prst="rect">
            <a:avLst/>
          </a:prstGeom>
          <a:noFill/>
          <a:extLst>
            <a:ext uri="{909E8E84-426E-40DD-AFC4-6F175D3DCCD1}">
              <a14:hiddenFill xmlns:a14="http://schemas.microsoft.com/office/drawing/2010/main">
                <a:solidFill>
                  <a:srgbClr val="FFFFFF"/>
                </a:solidFill>
              </a14:hiddenFill>
            </a:ext>
          </a:extLst>
        </p:spPr>
      </p:pic>
      <p:sp>
        <p:nvSpPr>
          <p:cNvPr id="7" name="Multiply 6">
            <a:extLst>
              <a:ext uri="{FF2B5EF4-FFF2-40B4-BE49-F238E27FC236}">
                <a16:creationId xmlns:a16="http://schemas.microsoft.com/office/drawing/2014/main" id="{961A7C9C-D63C-4A79-BE26-1A906D288CF9}"/>
              </a:ext>
            </a:extLst>
          </p:cNvPr>
          <p:cNvSpPr/>
          <p:nvPr/>
        </p:nvSpPr>
        <p:spPr>
          <a:xfrm>
            <a:off x="9032562" y="2245981"/>
            <a:ext cx="1551709" cy="819399"/>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0CCC45DD-594F-072C-D549-66E404CB8083}"/>
              </a:ext>
            </a:extLst>
          </p:cNvPr>
          <p:cNvSpPr txBox="1"/>
          <p:nvPr/>
        </p:nvSpPr>
        <p:spPr>
          <a:xfrm>
            <a:off x="9222343" y="1748079"/>
            <a:ext cx="1474071" cy="369332"/>
          </a:xfrm>
          <a:prstGeom prst="rect">
            <a:avLst/>
          </a:prstGeom>
          <a:noFill/>
        </p:spPr>
        <p:txBody>
          <a:bodyPr wrap="square" rtlCol="0">
            <a:spAutoFit/>
          </a:bodyPr>
          <a:lstStyle/>
          <a:p>
            <a:r>
              <a:rPr lang="en-US" altLang="zh-CN" b="1" dirty="0">
                <a:solidFill>
                  <a:schemeClr val="accent1"/>
                </a:solidFill>
              </a:rPr>
              <a:t>AI</a:t>
            </a:r>
            <a:r>
              <a:rPr lang="zh-CN" altLang="en-US" b="1" dirty="0">
                <a:solidFill>
                  <a:schemeClr val="accent1"/>
                </a:solidFill>
              </a:rPr>
              <a:t> </a:t>
            </a:r>
            <a:r>
              <a:rPr lang="en-US" altLang="zh-CN" b="1" dirty="0">
                <a:solidFill>
                  <a:schemeClr val="accent1"/>
                </a:solidFill>
              </a:rPr>
              <a:t>Error</a:t>
            </a:r>
            <a:endParaRPr lang="en-NL" b="1" dirty="0">
              <a:solidFill>
                <a:schemeClr val="accent1"/>
              </a:solidFill>
            </a:endParaRPr>
          </a:p>
        </p:txBody>
      </p:sp>
      <p:pic>
        <p:nvPicPr>
          <p:cNvPr id="9" name="Picture 8">
            <a:extLst>
              <a:ext uri="{FF2B5EF4-FFF2-40B4-BE49-F238E27FC236}">
                <a16:creationId xmlns:a16="http://schemas.microsoft.com/office/drawing/2014/main" id="{DB08B1F0-87CC-376A-4FE6-FEF09208B762}"/>
              </a:ext>
            </a:extLst>
          </p:cNvPr>
          <p:cNvPicPr>
            <a:picLocks noChangeAspect="1"/>
          </p:cNvPicPr>
          <p:nvPr/>
        </p:nvPicPr>
        <p:blipFill>
          <a:blip r:embed="rId4"/>
          <a:srcRect/>
          <a:stretch/>
        </p:blipFill>
        <p:spPr>
          <a:xfrm>
            <a:off x="540588" y="1602005"/>
            <a:ext cx="5015001" cy="1443179"/>
          </a:xfrm>
          <a:prstGeom prst="rect">
            <a:avLst/>
          </a:prstGeom>
        </p:spPr>
      </p:pic>
      <p:pic>
        <p:nvPicPr>
          <p:cNvPr id="10" name="Picture 9">
            <a:extLst>
              <a:ext uri="{FF2B5EF4-FFF2-40B4-BE49-F238E27FC236}">
                <a16:creationId xmlns:a16="http://schemas.microsoft.com/office/drawing/2014/main" id="{24925174-B24C-DE0E-66C2-D921A7B7CDAE}"/>
              </a:ext>
            </a:extLst>
          </p:cNvPr>
          <p:cNvPicPr>
            <a:picLocks noChangeAspect="1"/>
          </p:cNvPicPr>
          <p:nvPr/>
        </p:nvPicPr>
        <p:blipFill>
          <a:blip r:embed="rId5"/>
          <a:stretch>
            <a:fillRect/>
          </a:stretch>
        </p:blipFill>
        <p:spPr>
          <a:xfrm>
            <a:off x="448562" y="4846867"/>
            <a:ext cx="5735023" cy="1074207"/>
          </a:xfrm>
          <a:prstGeom prst="rect">
            <a:avLst/>
          </a:prstGeom>
        </p:spPr>
      </p:pic>
      <p:pic>
        <p:nvPicPr>
          <p:cNvPr id="11" name="Picture 10">
            <a:extLst>
              <a:ext uri="{FF2B5EF4-FFF2-40B4-BE49-F238E27FC236}">
                <a16:creationId xmlns:a16="http://schemas.microsoft.com/office/drawing/2014/main" id="{AC7952EF-80EF-97C3-EB33-C1D1672E6763}"/>
              </a:ext>
            </a:extLst>
          </p:cNvPr>
          <p:cNvPicPr>
            <a:picLocks noChangeAspect="1"/>
          </p:cNvPicPr>
          <p:nvPr/>
        </p:nvPicPr>
        <p:blipFill>
          <a:blip r:embed="rId6"/>
          <a:stretch>
            <a:fillRect/>
          </a:stretch>
        </p:blipFill>
        <p:spPr>
          <a:xfrm>
            <a:off x="540588" y="3185326"/>
            <a:ext cx="5244225" cy="1443974"/>
          </a:xfrm>
          <a:prstGeom prst="rect">
            <a:avLst/>
          </a:prstGeom>
        </p:spPr>
      </p:pic>
      <p:sp>
        <p:nvSpPr>
          <p:cNvPr id="13" name="TextBox 12">
            <a:extLst>
              <a:ext uri="{FF2B5EF4-FFF2-40B4-BE49-F238E27FC236}">
                <a16:creationId xmlns:a16="http://schemas.microsoft.com/office/drawing/2014/main" id="{C4DCA33E-9CE3-1F65-0D36-32CBC136A691}"/>
              </a:ext>
            </a:extLst>
          </p:cNvPr>
          <p:cNvSpPr txBox="1"/>
          <p:nvPr/>
        </p:nvSpPr>
        <p:spPr>
          <a:xfrm>
            <a:off x="6464902" y="5103615"/>
            <a:ext cx="5277324" cy="461665"/>
          </a:xfrm>
          <a:prstGeom prst="rect">
            <a:avLst/>
          </a:prstGeom>
          <a:noFill/>
        </p:spPr>
        <p:txBody>
          <a:bodyPr wrap="square">
            <a:spAutoFit/>
          </a:bodyPr>
          <a:lstStyle/>
          <a:p>
            <a:r>
              <a:rPr lang="en-NL" sz="1200" dirty="0">
                <a:solidFill>
                  <a:schemeClr val="bg1">
                    <a:lumMod val="50000"/>
                  </a:schemeClr>
                </a:solidFill>
                <a:latin typeface="Times New Roman" panose="02020603050405020304" pitchFamily="18" charset="0"/>
                <a:cs typeface="Times New Roman" panose="02020603050405020304" pitchFamily="18" charset="0"/>
              </a:rPr>
              <a:t>To Err Is AI! Debugging as an Intervention to Facilitate Appropriate Reliance on AI Systems.</a:t>
            </a:r>
            <a:r>
              <a:rPr lang="zh-CN" altLang="en-US" sz="1200" dirty="0">
                <a:solidFill>
                  <a:schemeClr val="bg1">
                    <a:lumMod val="50000"/>
                  </a:schemeClr>
                </a:solidFill>
                <a:latin typeface="Times New Roman" panose="02020603050405020304" pitchFamily="18" charset="0"/>
                <a:cs typeface="Times New Roman" panose="02020603050405020304" pitchFamily="18" charset="0"/>
              </a:rPr>
              <a:t> </a:t>
            </a:r>
            <a:r>
              <a:rPr lang="en-GB" altLang="zh-CN" sz="1200" dirty="0" err="1">
                <a:solidFill>
                  <a:schemeClr val="bg1">
                    <a:lumMod val="50000"/>
                  </a:schemeClr>
                </a:solidFill>
                <a:latin typeface="Times New Roman" panose="02020603050405020304" pitchFamily="18" charset="0"/>
                <a:cs typeface="Times New Roman" panose="02020603050405020304" pitchFamily="18" charset="0"/>
              </a:rPr>
              <a:t>Gaole</a:t>
            </a:r>
            <a:r>
              <a:rPr lang="en-GB" altLang="zh-CN" sz="1200" dirty="0">
                <a:solidFill>
                  <a:schemeClr val="bg1">
                    <a:lumMod val="50000"/>
                  </a:schemeClr>
                </a:solidFill>
                <a:latin typeface="Times New Roman" panose="02020603050405020304" pitchFamily="18" charset="0"/>
                <a:cs typeface="Times New Roman" panose="02020603050405020304" pitchFamily="18" charset="0"/>
              </a:rPr>
              <a:t> He, Abri </a:t>
            </a:r>
            <a:r>
              <a:rPr lang="en-GB" altLang="zh-CN" sz="1200" dirty="0" err="1">
                <a:solidFill>
                  <a:schemeClr val="bg1">
                    <a:lumMod val="50000"/>
                  </a:schemeClr>
                </a:solidFill>
                <a:latin typeface="Times New Roman" panose="02020603050405020304" pitchFamily="18" charset="0"/>
                <a:cs typeface="Times New Roman" panose="02020603050405020304" pitchFamily="18" charset="0"/>
              </a:rPr>
              <a:t>Bharos</a:t>
            </a:r>
            <a:r>
              <a:rPr lang="en-GB" altLang="zh-CN" sz="1200" dirty="0">
                <a:solidFill>
                  <a:schemeClr val="bg1">
                    <a:lumMod val="50000"/>
                  </a:schemeClr>
                </a:solidFill>
                <a:latin typeface="Times New Roman" panose="02020603050405020304" pitchFamily="18" charset="0"/>
                <a:cs typeface="Times New Roman" panose="02020603050405020304" pitchFamily="18" charset="0"/>
              </a:rPr>
              <a:t>, </a:t>
            </a:r>
            <a:r>
              <a:rPr lang="en-GB" altLang="zh-CN" sz="1200" dirty="0" err="1">
                <a:solidFill>
                  <a:schemeClr val="bg1">
                    <a:lumMod val="50000"/>
                  </a:schemeClr>
                </a:solidFill>
                <a:latin typeface="Times New Roman" panose="02020603050405020304" pitchFamily="18" charset="0"/>
                <a:cs typeface="Times New Roman" panose="02020603050405020304" pitchFamily="18" charset="0"/>
              </a:rPr>
              <a:t>Ujwal</a:t>
            </a:r>
            <a:r>
              <a:rPr lang="en-GB" altLang="zh-CN" sz="1200" dirty="0">
                <a:solidFill>
                  <a:schemeClr val="bg1">
                    <a:lumMod val="50000"/>
                  </a:schemeClr>
                </a:solidFill>
                <a:latin typeface="Times New Roman" panose="02020603050405020304" pitchFamily="18" charset="0"/>
                <a:cs typeface="Times New Roman" panose="02020603050405020304" pitchFamily="18" charset="0"/>
              </a:rPr>
              <a:t> </a:t>
            </a:r>
            <a:r>
              <a:rPr lang="en-GB" altLang="zh-CN" sz="1200" dirty="0" err="1">
                <a:solidFill>
                  <a:schemeClr val="bg1">
                    <a:lumMod val="50000"/>
                  </a:schemeClr>
                </a:solidFill>
                <a:latin typeface="Times New Roman" panose="02020603050405020304" pitchFamily="18" charset="0"/>
                <a:cs typeface="Times New Roman" panose="02020603050405020304" pitchFamily="18" charset="0"/>
              </a:rPr>
              <a:t>Gadiraju</a:t>
            </a:r>
            <a:r>
              <a:rPr lang="en-GB" altLang="zh-CN" sz="1200" dirty="0">
                <a:solidFill>
                  <a:schemeClr val="bg1">
                    <a:lumMod val="50000"/>
                  </a:schemeClr>
                </a:solidFill>
                <a:latin typeface="Times New Roman" panose="02020603050405020304" pitchFamily="18" charset="0"/>
                <a:cs typeface="Times New Roman" panose="02020603050405020304" pitchFamily="18" charset="0"/>
              </a:rPr>
              <a:t>. Hypertext 2024</a:t>
            </a:r>
            <a:endParaRPr lang="en-NL" sz="12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C9F47C38-930B-59F0-6F2B-A1F1146234C7}"/>
              </a:ext>
            </a:extLst>
          </p:cNvPr>
          <p:cNvSpPr txBox="1"/>
          <p:nvPr/>
        </p:nvSpPr>
        <p:spPr>
          <a:xfrm>
            <a:off x="857162" y="6439652"/>
            <a:ext cx="10158770" cy="338554"/>
          </a:xfrm>
          <a:prstGeom prst="rect">
            <a:avLst/>
          </a:prstGeom>
          <a:noFill/>
        </p:spPr>
        <p:txBody>
          <a:bodyPr wrap="square" rtlCol="0">
            <a:spAutoFit/>
          </a:bodyPr>
          <a:lstStyle/>
          <a:p>
            <a:r>
              <a:rPr lang="en-NL" sz="1600" b="1" dirty="0">
                <a:solidFill>
                  <a:schemeClr val="bg1"/>
                </a:solidFill>
                <a:latin typeface="Times New Roman" panose="02020603050405020304" pitchFamily="18" charset="0"/>
                <a:cs typeface="Times New Roman" panose="02020603050405020304" pitchFamily="18" charset="0"/>
              </a:rPr>
              <a:t>Background</a:t>
            </a:r>
            <a:r>
              <a:rPr lang="en-US" altLang="zh-CN" sz="1600" dirty="0">
                <a:solidFill>
                  <a:schemeClr val="bg1"/>
                </a:solidFill>
                <a:latin typeface="Times New Roman" panose="02020603050405020304" pitchFamily="18" charset="0"/>
                <a:cs typeface="Times New Roman" panose="02020603050405020304" pitchFamily="18" charset="0"/>
              </a:rPr>
              <a:t>	</a:t>
            </a:r>
            <a:r>
              <a:rPr lang="zh-CN" altLang="en-US" sz="1600" dirty="0">
                <a:solidFill>
                  <a:schemeClr val="bg1"/>
                </a:solidFill>
                <a:latin typeface="Times New Roman" panose="02020603050405020304" pitchFamily="18" charset="0"/>
                <a:cs typeface="Times New Roman" panose="02020603050405020304" pitchFamily="18" charset="0"/>
              </a:rPr>
              <a:t> </a:t>
            </a:r>
            <a:r>
              <a:rPr lang="en-US" altLang="zh-CN" sz="1600" dirty="0">
                <a:solidFill>
                  <a:schemeClr val="bg1"/>
                </a:solidFill>
                <a:latin typeface="Times New Roman" panose="02020603050405020304" pitchFamily="18" charset="0"/>
                <a:cs typeface="Times New Roman" panose="02020603050405020304" pitchFamily="18" charset="0"/>
              </a:rPr>
              <a:t>|	Motivation		|	Method		|	Results</a:t>
            </a:r>
            <a:endParaRPr lang="en-NL"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091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1C82-DF1C-96E3-A793-6A44C9601910}"/>
              </a:ext>
            </a:extLst>
          </p:cNvPr>
          <p:cNvSpPr>
            <a:spLocks noGrp="1"/>
          </p:cNvSpPr>
          <p:nvPr>
            <p:ph type="title"/>
          </p:nvPr>
        </p:nvSpPr>
        <p:spPr/>
        <p:txBody>
          <a:bodyPr>
            <a:normAutofit/>
          </a:bodyPr>
          <a:lstStyle/>
          <a:p>
            <a:r>
              <a:rPr lang="en-US" altLang="zh-CN" sz="3200" dirty="0">
                <a:latin typeface="Times New Roman" panose="02020603050405020304" pitchFamily="18" charset="0"/>
                <a:cs typeface="Times New Roman" panose="02020603050405020304" pitchFamily="18" charset="0"/>
              </a:rPr>
              <a:t>Towards</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Optimal</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Human-AI</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Decision</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Making</a:t>
            </a:r>
            <a:endParaRPr lang="en-NL" sz="3200" dirty="0"/>
          </a:p>
        </p:txBody>
      </p:sp>
      <p:sp>
        <p:nvSpPr>
          <p:cNvPr id="3" name="Text Placeholder 2">
            <a:extLst>
              <a:ext uri="{FF2B5EF4-FFF2-40B4-BE49-F238E27FC236}">
                <a16:creationId xmlns:a16="http://schemas.microsoft.com/office/drawing/2014/main" id="{147DCEC7-7025-82B2-8B81-290FF57C17DB}"/>
              </a:ext>
            </a:extLst>
          </p:cNvPr>
          <p:cNvSpPr>
            <a:spLocks noGrp="1"/>
          </p:cNvSpPr>
          <p:nvPr>
            <p:ph type="body" idx="1"/>
          </p:nvPr>
        </p:nvSpPr>
        <p:spPr>
          <a:xfrm>
            <a:off x="415600" y="1536633"/>
            <a:ext cx="5680400" cy="4555200"/>
          </a:xfrm>
        </p:spPr>
        <p:txBody>
          <a:bodyPr>
            <a:normAutofit/>
          </a:bodyPr>
          <a:lstStyle/>
          <a:p>
            <a:r>
              <a:rPr lang="en-US" altLang="zh-CN" sz="2400" dirty="0">
                <a:solidFill>
                  <a:schemeClr val="tx1"/>
                </a:solidFill>
                <a:latin typeface="Times New Roman" panose="02020603050405020304" pitchFamily="18" charset="0"/>
                <a:cs typeface="Times New Roman" panose="02020603050405020304" pitchFamily="18" charset="0"/>
              </a:rPr>
              <a:t>Informed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Decision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Making</a:t>
            </a:r>
          </a:p>
          <a:p>
            <a:pPr lvl="1"/>
            <a:r>
              <a:rPr lang="en-US" altLang="zh-CN" sz="1800" dirty="0">
                <a:solidFill>
                  <a:schemeClr val="tx1"/>
                </a:solidFill>
                <a:latin typeface="Times New Roman" panose="02020603050405020304" pitchFamily="18" charset="0"/>
                <a:cs typeface="Times New Roman" panose="02020603050405020304" pitchFamily="18" charset="0"/>
              </a:rPr>
              <a:t>Is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advice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trustworthy?</a:t>
            </a:r>
          </a:p>
          <a:p>
            <a:pPr lvl="1"/>
            <a:r>
              <a:rPr lang="en-US" altLang="zh-CN" sz="1800" dirty="0">
                <a:solidFill>
                  <a:schemeClr val="tx1"/>
                </a:solidFill>
                <a:latin typeface="Times New Roman" panose="02020603050405020304" pitchFamily="18" charset="0"/>
                <a:cs typeface="Times New Roman" panose="02020603050405020304" pitchFamily="18" charset="0"/>
              </a:rPr>
              <a:t>Complementary</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team</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collaboration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Calibrated</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trust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and</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appropriate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reliance</a:t>
            </a:r>
          </a:p>
          <a:p>
            <a:endParaRPr lang="en-US" altLang="zh-CN" dirty="0">
              <a:solidFill>
                <a:schemeClr val="tx1"/>
              </a:solidFill>
              <a:latin typeface="Times New Roman" panose="02020603050405020304" pitchFamily="18" charset="0"/>
              <a:cs typeface="Times New Roman" panose="02020603050405020304" pitchFamily="18" charset="0"/>
            </a:endParaRPr>
          </a:p>
          <a:p>
            <a:pPr marL="152396" indent="0">
              <a:buNone/>
            </a:pPr>
            <a:endParaRPr lang="en-US" altLang="zh-CN" dirty="0">
              <a:solidFill>
                <a:schemeClr val="tx1"/>
              </a:solidFill>
              <a:latin typeface="Times New Roman" panose="02020603050405020304" pitchFamily="18" charset="0"/>
              <a:cs typeface="Times New Roman" panose="02020603050405020304" pitchFamily="18" charset="0"/>
            </a:endParaRPr>
          </a:p>
          <a:p>
            <a:r>
              <a:rPr lang="en-US" altLang="zh-CN" sz="2400" dirty="0">
                <a:solidFill>
                  <a:schemeClr val="tx1"/>
                </a:solidFill>
                <a:latin typeface="Times New Roman" panose="02020603050405020304" pitchFamily="18" charset="0"/>
                <a:cs typeface="Times New Roman" panose="02020603050405020304" pitchFamily="18" charset="0"/>
              </a:rPr>
              <a:t>Post-hoc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XAI</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methods</a:t>
            </a:r>
          </a:p>
          <a:p>
            <a:pPr lvl="1"/>
            <a:r>
              <a:rPr lang="en-US" altLang="zh-CN" sz="1800" dirty="0">
                <a:solidFill>
                  <a:schemeClr val="tx1"/>
                </a:solidFill>
                <a:latin typeface="Times New Roman" panose="02020603050405020304" pitchFamily="18" charset="0"/>
                <a:cs typeface="Times New Roman" panose="02020603050405020304" pitchFamily="18" charset="0"/>
              </a:rPr>
              <a:t>Feature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Attribution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(e.g.,</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SHAP,</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LIME)</a:t>
            </a:r>
          </a:p>
          <a:p>
            <a:pPr lvl="1"/>
            <a:r>
              <a:rPr lang="en-US" altLang="zh-CN" sz="1800" dirty="0">
                <a:solidFill>
                  <a:schemeClr val="tx1"/>
                </a:solidFill>
                <a:latin typeface="Times New Roman" panose="02020603050405020304" pitchFamily="18" charset="0"/>
                <a:cs typeface="Times New Roman" panose="02020603050405020304" pitchFamily="18" charset="0"/>
              </a:rPr>
              <a:t>Counterfactual</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Reasoning</a:t>
            </a:r>
          </a:p>
          <a:p>
            <a:pPr lvl="1"/>
            <a:r>
              <a:rPr lang="en-US" altLang="zh-CN" sz="1800" dirty="0">
                <a:solidFill>
                  <a:schemeClr val="tx1"/>
                </a:solidFill>
                <a:latin typeface="Times New Roman" panose="02020603050405020304" pitchFamily="18" charset="0"/>
                <a:cs typeface="Times New Roman" panose="02020603050405020304" pitchFamily="18" charset="0"/>
              </a:rPr>
              <a:t>Decision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Tree</a:t>
            </a:r>
          </a:p>
          <a:p>
            <a:pPr lvl="1"/>
            <a:r>
              <a:rPr lang="en-US" altLang="zh-CN" sz="1800" dirty="0">
                <a:solidFill>
                  <a:schemeClr val="tx1"/>
                </a:solidFill>
                <a:latin typeface="Times New Roman" panose="02020603050405020304" pitchFamily="18" charset="0"/>
                <a:cs typeface="Times New Roman" panose="02020603050405020304" pitchFamily="18" charset="0"/>
              </a:rPr>
              <a:t>…</a:t>
            </a:r>
          </a:p>
          <a:p>
            <a:endParaRPr lang="en-US" altLang="zh-CN" dirty="0">
              <a:solidFill>
                <a:schemeClr val="tx1"/>
              </a:solidFill>
              <a:latin typeface="Times New Roman" panose="02020603050405020304" pitchFamily="18" charset="0"/>
              <a:cs typeface="Times New Roman" panose="02020603050405020304" pitchFamily="18" charset="0"/>
            </a:endParaRPr>
          </a:p>
          <a:p>
            <a:endParaRPr lang="en-NL"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5B9D601-5F5E-B5FB-B9AA-8FB2A5892358}"/>
              </a:ext>
            </a:extLst>
          </p:cNvPr>
          <p:cNvSpPr>
            <a:spLocks noGrp="1"/>
          </p:cNvSpPr>
          <p:nvPr>
            <p:ph type="sldNum" idx="12"/>
          </p:nvPr>
        </p:nvSpPr>
        <p:spPr/>
        <p:txBody>
          <a:bodyPr/>
          <a:lstStyle/>
          <a:p>
            <a:fld id="{400BDF53-0B62-6F4E-AF65-9AB39FD04B3B}" type="slidenum">
              <a:rPr lang="en-NL" smtClean="0"/>
              <a:t>5</a:t>
            </a:fld>
            <a:endParaRPr lang="en-NL"/>
          </a:p>
        </p:txBody>
      </p:sp>
      <p:pic>
        <p:nvPicPr>
          <p:cNvPr id="7" name="Picture 6" descr="A brain and check marks in the head&#10;&#10;Description automatically generated">
            <a:extLst>
              <a:ext uri="{FF2B5EF4-FFF2-40B4-BE49-F238E27FC236}">
                <a16:creationId xmlns:a16="http://schemas.microsoft.com/office/drawing/2014/main" id="{C6915FB5-EB3A-6A41-273B-C210EF469F50}"/>
              </a:ext>
            </a:extLst>
          </p:cNvPr>
          <p:cNvPicPr>
            <a:picLocks noChangeAspect="1"/>
          </p:cNvPicPr>
          <p:nvPr/>
        </p:nvPicPr>
        <p:blipFill>
          <a:blip r:embed="rId3"/>
          <a:stretch>
            <a:fillRect/>
          </a:stretch>
        </p:blipFill>
        <p:spPr>
          <a:xfrm>
            <a:off x="7051445" y="1356967"/>
            <a:ext cx="1827038" cy="1827038"/>
          </a:xfrm>
          <a:prstGeom prst="rect">
            <a:avLst/>
          </a:prstGeom>
        </p:spPr>
      </p:pic>
      <p:pic>
        <p:nvPicPr>
          <p:cNvPr id="8" name="Picture 7">
            <a:extLst>
              <a:ext uri="{FF2B5EF4-FFF2-40B4-BE49-F238E27FC236}">
                <a16:creationId xmlns:a16="http://schemas.microsoft.com/office/drawing/2014/main" id="{6251E122-3005-7213-4385-718F9623C1D6}"/>
              </a:ext>
            </a:extLst>
          </p:cNvPr>
          <p:cNvPicPr>
            <a:picLocks noChangeAspect="1"/>
          </p:cNvPicPr>
          <p:nvPr/>
        </p:nvPicPr>
        <p:blipFill>
          <a:blip r:embed="rId4"/>
          <a:stretch>
            <a:fillRect/>
          </a:stretch>
        </p:blipFill>
        <p:spPr>
          <a:xfrm>
            <a:off x="9742887" y="1356967"/>
            <a:ext cx="1827038" cy="1827038"/>
          </a:xfrm>
          <a:prstGeom prst="rect">
            <a:avLst/>
          </a:prstGeom>
        </p:spPr>
      </p:pic>
      <p:pic>
        <p:nvPicPr>
          <p:cNvPr id="9" name="Picture 8">
            <a:extLst>
              <a:ext uri="{FF2B5EF4-FFF2-40B4-BE49-F238E27FC236}">
                <a16:creationId xmlns:a16="http://schemas.microsoft.com/office/drawing/2014/main" id="{830CBABE-30D0-6FBF-4441-F1CFBB648786}"/>
              </a:ext>
            </a:extLst>
          </p:cNvPr>
          <p:cNvPicPr>
            <a:picLocks noChangeAspect="1"/>
          </p:cNvPicPr>
          <p:nvPr/>
        </p:nvPicPr>
        <p:blipFill>
          <a:blip r:embed="rId5"/>
          <a:stretch>
            <a:fillRect/>
          </a:stretch>
        </p:blipFill>
        <p:spPr>
          <a:xfrm>
            <a:off x="7051445" y="3800561"/>
            <a:ext cx="1827038" cy="1827038"/>
          </a:xfrm>
          <a:prstGeom prst="rect">
            <a:avLst/>
          </a:prstGeom>
        </p:spPr>
      </p:pic>
      <p:pic>
        <p:nvPicPr>
          <p:cNvPr id="10" name="Picture 9">
            <a:extLst>
              <a:ext uri="{FF2B5EF4-FFF2-40B4-BE49-F238E27FC236}">
                <a16:creationId xmlns:a16="http://schemas.microsoft.com/office/drawing/2014/main" id="{C91D5FDE-BA4B-590E-CC61-EB89E1D81E32}"/>
              </a:ext>
            </a:extLst>
          </p:cNvPr>
          <p:cNvPicPr>
            <a:picLocks noChangeAspect="1"/>
          </p:cNvPicPr>
          <p:nvPr/>
        </p:nvPicPr>
        <p:blipFill>
          <a:blip r:embed="rId6"/>
          <a:srcRect/>
          <a:stretch/>
        </p:blipFill>
        <p:spPr>
          <a:xfrm>
            <a:off x="9742887" y="3795523"/>
            <a:ext cx="1827038" cy="1827038"/>
          </a:xfrm>
          <a:prstGeom prst="rect">
            <a:avLst/>
          </a:prstGeom>
        </p:spPr>
      </p:pic>
      <p:sp>
        <p:nvSpPr>
          <p:cNvPr id="6" name="TextBox 5">
            <a:extLst>
              <a:ext uri="{FF2B5EF4-FFF2-40B4-BE49-F238E27FC236}">
                <a16:creationId xmlns:a16="http://schemas.microsoft.com/office/drawing/2014/main" id="{FA9937D1-FE3B-4082-2CF2-87AA898F2CF2}"/>
              </a:ext>
            </a:extLst>
          </p:cNvPr>
          <p:cNvSpPr txBox="1"/>
          <p:nvPr/>
        </p:nvSpPr>
        <p:spPr>
          <a:xfrm>
            <a:off x="857162" y="6439652"/>
            <a:ext cx="10158770" cy="338554"/>
          </a:xfrm>
          <a:prstGeom prst="rect">
            <a:avLst/>
          </a:prstGeom>
          <a:noFill/>
        </p:spPr>
        <p:txBody>
          <a:bodyPr wrap="square" rtlCol="0">
            <a:spAutoFit/>
          </a:bodyPr>
          <a:lstStyle/>
          <a:p>
            <a:r>
              <a:rPr lang="en-NL" sz="1600" b="1" dirty="0">
                <a:solidFill>
                  <a:schemeClr val="bg1"/>
                </a:solidFill>
                <a:latin typeface="Times New Roman" panose="02020603050405020304" pitchFamily="18" charset="0"/>
                <a:cs typeface="Times New Roman" panose="02020603050405020304" pitchFamily="18" charset="0"/>
              </a:rPr>
              <a:t>Background</a:t>
            </a:r>
            <a:r>
              <a:rPr lang="en-US" altLang="zh-CN" sz="1600" dirty="0">
                <a:solidFill>
                  <a:schemeClr val="bg1"/>
                </a:solidFill>
                <a:latin typeface="Times New Roman" panose="02020603050405020304" pitchFamily="18" charset="0"/>
                <a:cs typeface="Times New Roman" panose="02020603050405020304" pitchFamily="18" charset="0"/>
              </a:rPr>
              <a:t>	</a:t>
            </a:r>
            <a:r>
              <a:rPr lang="zh-CN" altLang="en-US" sz="1600" dirty="0">
                <a:solidFill>
                  <a:schemeClr val="bg1"/>
                </a:solidFill>
                <a:latin typeface="Times New Roman" panose="02020603050405020304" pitchFamily="18" charset="0"/>
                <a:cs typeface="Times New Roman" panose="02020603050405020304" pitchFamily="18" charset="0"/>
              </a:rPr>
              <a:t> </a:t>
            </a:r>
            <a:r>
              <a:rPr lang="en-US" altLang="zh-CN" sz="1600" dirty="0">
                <a:solidFill>
                  <a:schemeClr val="bg1"/>
                </a:solidFill>
                <a:latin typeface="Times New Roman" panose="02020603050405020304" pitchFamily="18" charset="0"/>
                <a:cs typeface="Times New Roman" panose="02020603050405020304" pitchFamily="18" charset="0"/>
              </a:rPr>
              <a:t>|	Motivation		|	Method		|	Results</a:t>
            </a:r>
            <a:endParaRPr lang="en-NL"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37515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08C7A-E41F-E212-1E10-F7C09DA55037}"/>
              </a:ext>
            </a:extLst>
          </p:cNvPr>
          <p:cNvSpPr>
            <a:spLocks noGrp="1"/>
          </p:cNvSpPr>
          <p:nvPr>
            <p:ph type="title"/>
          </p:nvPr>
        </p:nvSpPr>
        <p:spPr/>
        <p:txBody>
          <a:bodyPr>
            <a:normAutofit/>
          </a:bodyPr>
          <a:lstStyle/>
          <a:p>
            <a:r>
              <a:rPr lang="en-US" altLang="zh-CN" sz="3200" dirty="0">
                <a:solidFill>
                  <a:schemeClr val="tx1"/>
                </a:solidFill>
                <a:latin typeface="Times New Roman" panose="02020603050405020304" pitchFamily="18" charset="0"/>
                <a:cs typeface="Times New Roman" panose="02020603050405020304" pitchFamily="18" charset="0"/>
              </a:rPr>
              <a:t>Diverse</a:t>
            </a:r>
            <a:r>
              <a:rPr lang="zh-CN" altLang="en-US" sz="3200" dirty="0">
                <a:solidFill>
                  <a:schemeClr val="tx1"/>
                </a:solidFill>
                <a:latin typeface="Times New Roman" panose="02020603050405020304" pitchFamily="18" charset="0"/>
                <a:cs typeface="Times New Roman" panose="02020603050405020304" pitchFamily="18" charset="0"/>
              </a:rPr>
              <a:t> </a:t>
            </a:r>
            <a:r>
              <a:rPr lang="en-US" altLang="zh-CN" sz="3200" dirty="0">
                <a:solidFill>
                  <a:schemeClr val="tx1"/>
                </a:solidFill>
                <a:latin typeface="Times New Roman" panose="02020603050405020304" pitchFamily="18" charset="0"/>
                <a:cs typeface="Times New Roman" panose="02020603050405020304" pitchFamily="18" charset="0"/>
              </a:rPr>
              <a:t>User</a:t>
            </a:r>
            <a:r>
              <a:rPr lang="zh-CN" altLang="en-US" sz="3200" dirty="0">
                <a:solidFill>
                  <a:schemeClr val="tx1"/>
                </a:solidFill>
                <a:latin typeface="Times New Roman" panose="02020603050405020304" pitchFamily="18" charset="0"/>
                <a:cs typeface="Times New Roman" panose="02020603050405020304" pitchFamily="18" charset="0"/>
              </a:rPr>
              <a:t> </a:t>
            </a:r>
            <a:r>
              <a:rPr lang="en-US" altLang="zh-CN" sz="3200" dirty="0">
                <a:solidFill>
                  <a:schemeClr val="tx1"/>
                </a:solidFill>
                <a:latin typeface="Times New Roman" panose="02020603050405020304" pitchFamily="18" charset="0"/>
                <a:cs typeface="Times New Roman" panose="02020603050405020304" pitchFamily="18" charset="0"/>
              </a:rPr>
              <a:t>Information</a:t>
            </a:r>
            <a:r>
              <a:rPr lang="zh-CN" altLang="en-US" sz="3200" dirty="0">
                <a:solidFill>
                  <a:schemeClr val="tx1"/>
                </a:solidFill>
                <a:latin typeface="Times New Roman" panose="02020603050405020304" pitchFamily="18" charset="0"/>
                <a:cs typeface="Times New Roman" panose="02020603050405020304" pitchFamily="18" charset="0"/>
              </a:rPr>
              <a:t> </a:t>
            </a:r>
            <a:r>
              <a:rPr lang="en-US" altLang="zh-CN" sz="3200" dirty="0">
                <a:solidFill>
                  <a:schemeClr val="tx1"/>
                </a:solidFill>
                <a:latin typeface="Times New Roman" panose="02020603050405020304" pitchFamily="18" charset="0"/>
                <a:cs typeface="Times New Roman" panose="02020603050405020304" pitchFamily="18" charset="0"/>
              </a:rPr>
              <a:t>Needs</a:t>
            </a:r>
            <a:endParaRPr lang="en-NL" sz="32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1F39AA1-7AB4-DC6E-2573-9A4C66532A0F}"/>
              </a:ext>
            </a:extLst>
          </p:cNvPr>
          <p:cNvSpPr>
            <a:spLocks noGrp="1"/>
          </p:cNvSpPr>
          <p:nvPr>
            <p:ph type="sldNum" idx="12"/>
          </p:nvPr>
        </p:nvSpPr>
        <p:spPr/>
        <p:txBody>
          <a:bodyPr/>
          <a:lstStyle/>
          <a:p>
            <a:fld id="{400BDF53-0B62-6F4E-AF65-9AB39FD04B3B}" type="slidenum">
              <a:rPr lang="en-NL" smtClean="0"/>
              <a:t>6</a:t>
            </a:fld>
            <a:endParaRPr lang="en-NL"/>
          </a:p>
        </p:txBody>
      </p:sp>
      <p:pic>
        <p:nvPicPr>
          <p:cNvPr id="8" name="Picture 7">
            <a:extLst>
              <a:ext uri="{FF2B5EF4-FFF2-40B4-BE49-F238E27FC236}">
                <a16:creationId xmlns:a16="http://schemas.microsoft.com/office/drawing/2014/main" id="{D51F9451-6860-24A0-E04E-80C7A8BE2A7E}"/>
              </a:ext>
            </a:extLst>
          </p:cNvPr>
          <p:cNvPicPr>
            <a:picLocks noChangeAspect="1"/>
          </p:cNvPicPr>
          <p:nvPr/>
        </p:nvPicPr>
        <p:blipFill>
          <a:blip r:embed="rId3"/>
          <a:stretch>
            <a:fillRect/>
          </a:stretch>
        </p:blipFill>
        <p:spPr>
          <a:xfrm>
            <a:off x="1100860" y="2424153"/>
            <a:ext cx="2425700" cy="2336800"/>
          </a:xfrm>
          <a:prstGeom prst="rect">
            <a:avLst/>
          </a:prstGeom>
        </p:spPr>
      </p:pic>
      <p:pic>
        <p:nvPicPr>
          <p:cNvPr id="9" name="Picture 8">
            <a:extLst>
              <a:ext uri="{FF2B5EF4-FFF2-40B4-BE49-F238E27FC236}">
                <a16:creationId xmlns:a16="http://schemas.microsoft.com/office/drawing/2014/main" id="{195E49CE-F759-5958-87BC-ABD97D05795B}"/>
              </a:ext>
            </a:extLst>
          </p:cNvPr>
          <p:cNvPicPr>
            <a:picLocks noChangeAspect="1"/>
          </p:cNvPicPr>
          <p:nvPr/>
        </p:nvPicPr>
        <p:blipFill>
          <a:blip r:embed="rId4"/>
          <a:stretch>
            <a:fillRect/>
          </a:stretch>
        </p:blipFill>
        <p:spPr>
          <a:xfrm>
            <a:off x="4211820" y="2424153"/>
            <a:ext cx="3641394" cy="2336800"/>
          </a:xfrm>
          <a:prstGeom prst="rect">
            <a:avLst/>
          </a:prstGeom>
        </p:spPr>
      </p:pic>
      <p:sp>
        <p:nvSpPr>
          <p:cNvPr id="10" name="TextBox 9">
            <a:extLst>
              <a:ext uri="{FF2B5EF4-FFF2-40B4-BE49-F238E27FC236}">
                <a16:creationId xmlns:a16="http://schemas.microsoft.com/office/drawing/2014/main" id="{14C53C5A-76B9-C275-B77F-6CD8E0A7A24D}"/>
              </a:ext>
            </a:extLst>
          </p:cNvPr>
          <p:cNvSpPr txBox="1"/>
          <p:nvPr/>
        </p:nvSpPr>
        <p:spPr>
          <a:xfrm>
            <a:off x="857162" y="4918356"/>
            <a:ext cx="2669398" cy="369332"/>
          </a:xfrm>
          <a:prstGeom prst="rect">
            <a:avLst/>
          </a:prstGeom>
          <a:noFill/>
        </p:spPr>
        <p:txBody>
          <a:bodyPr wrap="square" rtlCol="0">
            <a:spAutoFit/>
          </a:bodyPr>
          <a:lstStyle/>
          <a:p>
            <a:pPr algn="ctr"/>
            <a:r>
              <a:rPr lang="en-US" altLang="zh-CN" sz="1800" dirty="0">
                <a:latin typeface="Times New Roman" panose="02020603050405020304" pitchFamily="18" charset="0"/>
                <a:cs typeface="Times New Roman" panose="02020603050405020304" pitchFamily="18" charset="0"/>
              </a:rPr>
              <a:t>Feature</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Attribution</a:t>
            </a:r>
            <a:endParaRPr lang="en-NL" sz="18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45FF684-663C-E29A-95BA-4A817536498E}"/>
              </a:ext>
            </a:extLst>
          </p:cNvPr>
          <p:cNvSpPr txBox="1"/>
          <p:nvPr/>
        </p:nvSpPr>
        <p:spPr>
          <a:xfrm>
            <a:off x="4601848" y="4918356"/>
            <a:ext cx="2669398" cy="369332"/>
          </a:xfrm>
          <a:prstGeom prst="rect">
            <a:avLst/>
          </a:prstGeom>
          <a:noFill/>
        </p:spPr>
        <p:txBody>
          <a:bodyPr wrap="square" rtlCol="0">
            <a:spAutoFit/>
          </a:bodyPr>
          <a:lstStyle/>
          <a:p>
            <a:pPr algn="ctr"/>
            <a:r>
              <a:rPr lang="en-US" altLang="zh-CN" sz="1800" dirty="0">
                <a:latin typeface="Times New Roman" panose="02020603050405020304" pitchFamily="18" charset="0"/>
                <a:cs typeface="Times New Roman" panose="02020603050405020304" pitchFamily="18" charset="0"/>
              </a:rPr>
              <a:t>Counterfactual</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explanation</a:t>
            </a:r>
            <a:endParaRPr lang="en-NL" sz="18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BBA9F4E8-CDF0-2960-776D-63EB0778EA9D}"/>
              </a:ext>
            </a:extLst>
          </p:cNvPr>
          <p:cNvPicPr>
            <a:picLocks noChangeAspect="1"/>
          </p:cNvPicPr>
          <p:nvPr/>
        </p:nvPicPr>
        <p:blipFill>
          <a:blip r:embed="rId5"/>
          <a:srcRect/>
          <a:stretch/>
        </p:blipFill>
        <p:spPr>
          <a:xfrm>
            <a:off x="8665442" y="2364358"/>
            <a:ext cx="2891198" cy="2456389"/>
          </a:xfrm>
          <a:prstGeom prst="rect">
            <a:avLst/>
          </a:prstGeom>
        </p:spPr>
      </p:pic>
      <p:sp>
        <p:nvSpPr>
          <p:cNvPr id="13" name="TextBox 12">
            <a:extLst>
              <a:ext uri="{FF2B5EF4-FFF2-40B4-BE49-F238E27FC236}">
                <a16:creationId xmlns:a16="http://schemas.microsoft.com/office/drawing/2014/main" id="{5B206398-DF7D-A025-6E04-95F37C195D93}"/>
              </a:ext>
            </a:extLst>
          </p:cNvPr>
          <p:cNvSpPr txBox="1"/>
          <p:nvPr/>
        </p:nvSpPr>
        <p:spPr>
          <a:xfrm>
            <a:off x="8776342" y="4926546"/>
            <a:ext cx="2669398" cy="369332"/>
          </a:xfrm>
          <a:prstGeom prst="rect">
            <a:avLst/>
          </a:prstGeom>
          <a:noFill/>
        </p:spPr>
        <p:txBody>
          <a:bodyPr wrap="square" rtlCol="0">
            <a:spAutoFit/>
          </a:bodyPr>
          <a:lstStyle/>
          <a:p>
            <a:pPr algn="ctr"/>
            <a:r>
              <a:rPr lang="en-US" altLang="zh-CN" sz="1800" dirty="0">
                <a:latin typeface="Times New Roman" panose="02020603050405020304" pitchFamily="18" charset="0"/>
                <a:cs typeface="Times New Roman" panose="02020603050405020304" pitchFamily="18" charset="0"/>
              </a:rPr>
              <a:t>Global</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explanation</a:t>
            </a:r>
            <a:endParaRPr lang="en-NL" sz="18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971F6BB3-374F-7F13-6B4A-EFDEED395EA3}"/>
              </a:ext>
            </a:extLst>
          </p:cNvPr>
          <p:cNvSpPr txBox="1"/>
          <p:nvPr/>
        </p:nvSpPr>
        <p:spPr>
          <a:xfrm>
            <a:off x="857162" y="6439652"/>
            <a:ext cx="10158770" cy="338554"/>
          </a:xfrm>
          <a:prstGeom prst="rect">
            <a:avLst/>
          </a:prstGeom>
          <a:noFill/>
        </p:spPr>
        <p:txBody>
          <a:bodyPr wrap="square" rtlCol="0">
            <a:spAutoFit/>
          </a:bodyPr>
          <a:lstStyle/>
          <a:p>
            <a:r>
              <a:rPr lang="en-NL" sz="1600" dirty="0">
                <a:solidFill>
                  <a:schemeClr val="bg1"/>
                </a:solidFill>
                <a:latin typeface="Times New Roman" panose="02020603050405020304" pitchFamily="18" charset="0"/>
                <a:cs typeface="Times New Roman" panose="02020603050405020304" pitchFamily="18" charset="0"/>
              </a:rPr>
              <a:t>Background</a:t>
            </a:r>
            <a:r>
              <a:rPr lang="en-US" altLang="zh-CN" sz="1600" dirty="0">
                <a:solidFill>
                  <a:schemeClr val="bg1"/>
                </a:solidFill>
                <a:latin typeface="Times New Roman" panose="02020603050405020304" pitchFamily="18" charset="0"/>
                <a:cs typeface="Times New Roman" panose="02020603050405020304" pitchFamily="18" charset="0"/>
              </a:rPr>
              <a:t>	</a:t>
            </a:r>
            <a:r>
              <a:rPr lang="zh-CN" altLang="en-US" sz="1600" dirty="0">
                <a:solidFill>
                  <a:schemeClr val="bg1"/>
                </a:solidFill>
                <a:latin typeface="Times New Roman" panose="02020603050405020304" pitchFamily="18" charset="0"/>
                <a:cs typeface="Times New Roman" panose="02020603050405020304" pitchFamily="18" charset="0"/>
              </a:rPr>
              <a:t> </a:t>
            </a:r>
            <a:r>
              <a:rPr lang="en-US" altLang="zh-CN" sz="1600" dirty="0">
                <a:solidFill>
                  <a:schemeClr val="bg1"/>
                </a:solidFill>
                <a:latin typeface="Times New Roman" panose="02020603050405020304" pitchFamily="18" charset="0"/>
                <a:cs typeface="Times New Roman" panose="02020603050405020304" pitchFamily="18" charset="0"/>
              </a:rPr>
              <a:t>|	</a:t>
            </a:r>
            <a:r>
              <a:rPr lang="en-US" altLang="zh-CN" sz="1600" b="1" dirty="0">
                <a:solidFill>
                  <a:schemeClr val="bg1"/>
                </a:solidFill>
                <a:latin typeface="Times New Roman" panose="02020603050405020304" pitchFamily="18" charset="0"/>
                <a:cs typeface="Times New Roman" panose="02020603050405020304" pitchFamily="18" charset="0"/>
              </a:rPr>
              <a:t>Motivation</a:t>
            </a:r>
            <a:r>
              <a:rPr lang="en-US" altLang="zh-CN" sz="1600" dirty="0">
                <a:solidFill>
                  <a:schemeClr val="bg1"/>
                </a:solidFill>
                <a:latin typeface="Times New Roman" panose="02020603050405020304" pitchFamily="18" charset="0"/>
                <a:cs typeface="Times New Roman" panose="02020603050405020304" pitchFamily="18" charset="0"/>
              </a:rPr>
              <a:t>	|	Method		|	Results</a:t>
            </a:r>
            <a:endParaRPr lang="en-NL"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791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727EA-B099-60BE-28B6-06A468F15AC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E50568-FF2B-7A6F-F07A-006F8AD75BFC}"/>
              </a:ext>
            </a:extLst>
          </p:cNvPr>
          <p:cNvSpPr>
            <a:spLocks noGrp="1"/>
          </p:cNvSpPr>
          <p:nvPr>
            <p:ph type="sldNum" idx="12"/>
          </p:nvPr>
        </p:nvSpPr>
        <p:spPr/>
        <p:txBody>
          <a:bodyPr/>
          <a:lstStyle/>
          <a:p>
            <a:fld id="{400BDF53-0B62-6F4E-AF65-9AB39FD04B3B}" type="slidenum">
              <a:rPr lang="en-NL" smtClean="0"/>
              <a:t>7</a:t>
            </a:fld>
            <a:endParaRPr lang="en-NL"/>
          </a:p>
        </p:txBody>
      </p:sp>
      <p:pic>
        <p:nvPicPr>
          <p:cNvPr id="17" name="Picture 16" descr="A screenshot of a computer screen&#10;&#10;Description automatically generated">
            <a:extLst>
              <a:ext uri="{FF2B5EF4-FFF2-40B4-BE49-F238E27FC236}">
                <a16:creationId xmlns:a16="http://schemas.microsoft.com/office/drawing/2014/main" id="{06E78B37-8ED2-667F-6462-AD1C601FEC7D}"/>
              </a:ext>
            </a:extLst>
          </p:cNvPr>
          <p:cNvPicPr>
            <a:picLocks noChangeAspect="1"/>
          </p:cNvPicPr>
          <p:nvPr/>
        </p:nvPicPr>
        <p:blipFill>
          <a:blip r:embed="rId3"/>
          <a:stretch>
            <a:fillRect/>
          </a:stretch>
        </p:blipFill>
        <p:spPr>
          <a:xfrm>
            <a:off x="2542183" y="1273842"/>
            <a:ext cx="6788727" cy="4756042"/>
          </a:xfrm>
          <a:prstGeom prst="rect">
            <a:avLst/>
          </a:prstGeom>
        </p:spPr>
      </p:pic>
      <p:sp>
        <p:nvSpPr>
          <p:cNvPr id="18" name="Title 1">
            <a:extLst>
              <a:ext uri="{FF2B5EF4-FFF2-40B4-BE49-F238E27FC236}">
                <a16:creationId xmlns:a16="http://schemas.microsoft.com/office/drawing/2014/main" id="{B8D175E2-AD85-1EBC-13F3-F3B8180350E5}"/>
              </a:ext>
            </a:extLst>
          </p:cNvPr>
          <p:cNvSpPr>
            <a:spLocks noGrp="1"/>
          </p:cNvSpPr>
          <p:nvPr>
            <p:ph type="title"/>
          </p:nvPr>
        </p:nvSpPr>
        <p:spPr>
          <a:xfrm>
            <a:off x="415600" y="593367"/>
            <a:ext cx="11360800" cy="763600"/>
          </a:xfrm>
        </p:spPr>
        <p:txBody>
          <a:bodyPr>
            <a:normAutofit/>
          </a:bodyPr>
          <a:lstStyle/>
          <a:p>
            <a:r>
              <a:rPr lang="en-US" altLang="zh-CN" sz="3200" dirty="0">
                <a:solidFill>
                  <a:schemeClr val="tx1"/>
                </a:solidFill>
                <a:latin typeface="Times New Roman" panose="02020603050405020304" pitchFamily="18" charset="0"/>
                <a:cs typeface="Times New Roman" panose="02020603050405020304" pitchFamily="18" charset="0"/>
              </a:rPr>
              <a:t>XAI</a:t>
            </a:r>
            <a:r>
              <a:rPr lang="zh-CN" altLang="en-US" sz="3200" dirty="0">
                <a:solidFill>
                  <a:schemeClr val="tx1"/>
                </a:solidFill>
                <a:latin typeface="Times New Roman" panose="02020603050405020304" pitchFamily="18" charset="0"/>
                <a:cs typeface="Times New Roman" panose="02020603050405020304" pitchFamily="18" charset="0"/>
              </a:rPr>
              <a:t> </a:t>
            </a:r>
            <a:r>
              <a:rPr lang="en-US" altLang="zh-CN" sz="3200" dirty="0">
                <a:solidFill>
                  <a:schemeClr val="tx1"/>
                </a:solidFill>
                <a:latin typeface="Times New Roman" panose="02020603050405020304" pitchFamily="18" charset="0"/>
                <a:cs typeface="Times New Roman" panose="02020603050405020304" pitchFamily="18" charset="0"/>
              </a:rPr>
              <a:t>Dashboard:</a:t>
            </a:r>
            <a:r>
              <a:rPr lang="zh-CN" altLang="en-US" sz="3200" dirty="0">
                <a:solidFill>
                  <a:schemeClr val="tx1"/>
                </a:solidFill>
                <a:latin typeface="Times New Roman" panose="02020603050405020304" pitchFamily="18" charset="0"/>
                <a:cs typeface="Times New Roman" panose="02020603050405020304" pitchFamily="18" charset="0"/>
              </a:rPr>
              <a:t> </a:t>
            </a:r>
            <a:r>
              <a:rPr lang="en-US" altLang="zh-CN" sz="3200" dirty="0">
                <a:solidFill>
                  <a:schemeClr val="tx1"/>
                </a:solidFill>
                <a:latin typeface="Times New Roman" panose="02020603050405020304" pitchFamily="18" charset="0"/>
                <a:cs typeface="Times New Roman" panose="02020603050405020304" pitchFamily="18" charset="0"/>
              </a:rPr>
              <a:t>As</a:t>
            </a:r>
            <a:r>
              <a:rPr lang="zh-CN" altLang="en-US" sz="3200" dirty="0">
                <a:solidFill>
                  <a:schemeClr val="tx1"/>
                </a:solidFill>
                <a:latin typeface="Times New Roman" panose="02020603050405020304" pitchFamily="18" charset="0"/>
                <a:cs typeface="Times New Roman" panose="02020603050405020304" pitchFamily="18" charset="0"/>
              </a:rPr>
              <a:t> </a:t>
            </a:r>
            <a:r>
              <a:rPr lang="en-US" altLang="zh-CN" sz="3200" dirty="0">
                <a:solidFill>
                  <a:schemeClr val="tx1"/>
                </a:solidFill>
                <a:latin typeface="Times New Roman" panose="02020603050405020304" pitchFamily="18" charset="0"/>
                <a:cs typeface="Times New Roman" panose="02020603050405020304" pitchFamily="18" charset="0"/>
              </a:rPr>
              <a:t>a</a:t>
            </a:r>
            <a:r>
              <a:rPr lang="zh-CN" altLang="en-US" sz="3200" dirty="0">
                <a:solidFill>
                  <a:schemeClr val="tx1"/>
                </a:solidFill>
                <a:latin typeface="Times New Roman" panose="02020603050405020304" pitchFamily="18" charset="0"/>
                <a:cs typeface="Times New Roman" panose="02020603050405020304" pitchFamily="18" charset="0"/>
              </a:rPr>
              <a:t> </a:t>
            </a:r>
            <a:r>
              <a:rPr lang="en-GB" altLang="zh-CN" sz="3200" dirty="0">
                <a:solidFill>
                  <a:schemeClr val="tx1"/>
                </a:solidFill>
                <a:latin typeface="Times New Roman" panose="02020603050405020304" pitchFamily="18" charset="0"/>
                <a:cs typeface="Times New Roman" panose="02020603050405020304" pitchFamily="18" charset="0"/>
              </a:rPr>
              <a:t>One Shop Stop</a:t>
            </a:r>
            <a:endParaRPr lang="en-NL" sz="3200" dirty="0">
              <a:solidFill>
                <a:schemeClr val="tx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5A9CD30-3833-8FE7-0046-BB67A1BA3EFB}"/>
              </a:ext>
            </a:extLst>
          </p:cNvPr>
          <p:cNvSpPr txBox="1"/>
          <p:nvPr/>
        </p:nvSpPr>
        <p:spPr>
          <a:xfrm>
            <a:off x="857162" y="6439652"/>
            <a:ext cx="10158770" cy="338554"/>
          </a:xfrm>
          <a:prstGeom prst="rect">
            <a:avLst/>
          </a:prstGeom>
          <a:noFill/>
        </p:spPr>
        <p:txBody>
          <a:bodyPr wrap="square" rtlCol="0">
            <a:spAutoFit/>
          </a:bodyPr>
          <a:lstStyle/>
          <a:p>
            <a:r>
              <a:rPr lang="en-NL" sz="1600" dirty="0">
                <a:solidFill>
                  <a:schemeClr val="bg1"/>
                </a:solidFill>
                <a:latin typeface="Times New Roman" panose="02020603050405020304" pitchFamily="18" charset="0"/>
                <a:cs typeface="Times New Roman" panose="02020603050405020304" pitchFamily="18" charset="0"/>
              </a:rPr>
              <a:t>Background</a:t>
            </a:r>
            <a:r>
              <a:rPr lang="en-US" altLang="zh-CN" sz="1600" dirty="0">
                <a:solidFill>
                  <a:schemeClr val="bg1"/>
                </a:solidFill>
                <a:latin typeface="Times New Roman" panose="02020603050405020304" pitchFamily="18" charset="0"/>
                <a:cs typeface="Times New Roman" panose="02020603050405020304" pitchFamily="18" charset="0"/>
              </a:rPr>
              <a:t>	</a:t>
            </a:r>
            <a:r>
              <a:rPr lang="zh-CN" altLang="en-US" sz="1600" dirty="0">
                <a:solidFill>
                  <a:schemeClr val="bg1"/>
                </a:solidFill>
                <a:latin typeface="Times New Roman" panose="02020603050405020304" pitchFamily="18" charset="0"/>
                <a:cs typeface="Times New Roman" panose="02020603050405020304" pitchFamily="18" charset="0"/>
              </a:rPr>
              <a:t> </a:t>
            </a:r>
            <a:r>
              <a:rPr lang="en-US" altLang="zh-CN" sz="1600" dirty="0">
                <a:solidFill>
                  <a:schemeClr val="bg1"/>
                </a:solidFill>
                <a:latin typeface="Times New Roman" panose="02020603050405020304" pitchFamily="18" charset="0"/>
                <a:cs typeface="Times New Roman" panose="02020603050405020304" pitchFamily="18" charset="0"/>
              </a:rPr>
              <a:t>|	</a:t>
            </a:r>
            <a:r>
              <a:rPr lang="en-US" altLang="zh-CN" sz="1600" b="1" dirty="0">
                <a:solidFill>
                  <a:schemeClr val="bg1"/>
                </a:solidFill>
                <a:latin typeface="Times New Roman" panose="02020603050405020304" pitchFamily="18" charset="0"/>
                <a:cs typeface="Times New Roman" panose="02020603050405020304" pitchFamily="18" charset="0"/>
              </a:rPr>
              <a:t>Motivation</a:t>
            </a:r>
            <a:r>
              <a:rPr lang="en-US" altLang="zh-CN" sz="1600" dirty="0">
                <a:solidFill>
                  <a:schemeClr val="bg1"/>
                </a:solidFill>
                <a:latin typeface="Times New Roman" panose="02020603050405020304" pitchFamily="18" charset="0"/>
                <a:cs typeface="Times New Roman" panose="02020603050405020304" pitchFamily="18" charset="0"/>
              </a:rPr>
              <a:t>	|	Method		|	Results</a:t>
            </a:r>
            <a:endParaRPr lang="en-NL"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3597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1C82-DF1C-96E3-A793-6A44C9601910}"/>
              </a:ext>
            </a:extLst>
          </p:cNvPr>
          <p:cNvSpPr>
            <a:spLocks noGrp="1"/>
          </p:cNvSpPr>
          <p:nvPr>
            <p:ph type="title"/>
          </p:nvPr>
        </p:nvSpPr>
        <p:spPr/>
        <p:txBody>
          <a:bodyPr>
            <a:normAutofit/>
          </a:bodyPr>
          <a:lstStyle/>
          <a:p>
            <a:r>
              <a:rPr lang="en-US" altLang="zh-CN" sz="3200" dirty="0">
                <a:latin typeface="Times New Roman" panose="02020603050405020304" pitchFamily="18" charset="0"/>
                <a:cs typeface="Times New Roman" panose="02020603050405020304" pitchFamily="18" charset="0"/>
              </a:rPr>
              <a:t>Motivation:</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why</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conversational</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XAI?</a:t>
            </a:r>
            <a:endParaRPr lang="en-NL" sz="3200" dirty="0"/>
          </a:p>
        </p:txBody>
      </p:sp>
      <p:sp>
        <p:nvSpPr>
          <p:cNvPr id="3" name="Text Placeholder 2">
            <a:extLst>
              <a:ext uri="{FF2B5EF4-FFF2-40B4-BE49-F238E27FC236}">
                <a16:creationId xmlns:a16="http://schemas.microsoft.com/office/drawing/2014/main" id="{147DCEC7-7025-82B2-8B81-290FF57C17DB}"/>
              </a:ext>
            </a:extLst>
          </p:cNvPr>
          <p:cNvSpPr>
            <a:spLocks noGrp="1"/>
          </p:cNvSpPr>
          <p:nvPr>
            <p:ph type="body" idx="1"/>
          </p:nvPr>
        </p:nvSpPr>
        <p:spPr>
          <a:xfrm>
            <a:off x="415600" y="1536633"/>
            <a:ext cx="7770868" cy="4555200"/>
          </a:xfrm>
        </p:spPr>
        <p:txBody>
          <a:bodyPr/>
          <a:lstStyle/>
          <a:p>
            <a:r>
              <a:rPr lang="en-US" altLang="zh-CN" sz="2400" dirty="0">
                <a:solidFill>
                  <a:schemeClr val="tx1"/>
                </a:solidFill>
                <a:latin typeface="Times New Roman" panose="02020603050405020304" pitchFamily="18" charset="0"/>
                <a:cs typeface="Times New Roman" panose="02020603050405020304" pitchFamily="18" charset="0"/>
              </a:rPr>
              <a:t>Challenges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using</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XAI</a:t>
            </a:r>
            <a:endParaRPr lang="en-US" sz="2400" dirty="0">
              <a:solidFill>
                <a:schemeClr val="tx1"/>
              </a:solidFill>
              <a:latin typeface="Times New Roman" panose="02020603050405020304" pitchFamily="18" charset="0"/>
              <a:cs typeface="Times New Roman" panose="02020603050405020304" pitchFamily="18" charset="0"/>
            </a:endParaRPr>
          </a:p>
          <a:p>
            <a:pPr lvl="1"/>
            <a:r>
              <a:rPr lang="en-US" altLang="zh-CN" sz="1800" dirty="0">
                <a:solidFill>
                  <a:schemeClr val="tx1"/>
                </a:solidFill>
                <a:latin typeface="Times New Roman" panose="02020603050405020304" pitchFamily="18" charset="0"/>
                <a:cs typeface="Times New Roman" panose="02020603050405020304" pitchFamily="18" charset="0"/>
              </a:rPr>
              <a:t>It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requires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necessary</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knowledge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and</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experience</a:t>
            </a:r>
          </a:p>
          <a:p>
            <a:pPr lvl="1"/>
            <a:r>
              <a:rPr lang="en-US" altLang="zh-CN" sz="1800" dirty="0">
                <a:solidFill>
                  <a:schemeClr val="tx1"/>
                </a:solidFill>
                <a:latin typeface="Times New Roman" panose="02020603050405020304" pitchFamily="18" charset="0"/>
                <a:cs typeface="Times New Roman" panose="02020603050405020304" pitchFamily="18" charset="0"/>
              </a:rPr>
              <a:t>Not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all</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users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can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articulate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their</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information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needs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and</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find</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suitable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XAI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p>
          <a:p>
            <a:pPr lvl="1"/>
            <a:endParaRPr lang="en-US" dirty="0">
              <a:solidFill>
                <a:schemeClr val="tx1"/>
              </a:solidFill>
              <a:latin typeface="Times New Roman" panose="02020603050405020304" pitchFamily="18" charset="0"/>
              <a:cs typeface="Times New Roman" panose="02020603050405020304" pitchFamily="18" charset="0"/>
            </a:endParaRPr>
          </a:p>
          <a:p>
            <a:endParaRPr lang="en-US" altLang="zh-CN" sz="2400" dirty="0">
              <a:solidFill>
                <a:schemeClr val="tx1"/>
              </a:solidFill>
              <a:latin typeface="Times New Roman" panose="02020603050405020304" pitchFamily="18" charset="0"/>
              <a:cs typeface="Times New Roman" panose="02020603050405020304" pitchFamily="18" charset="0"/>
            </a:endParaRPr>
          </a:p>
          <a:p>
            <a:r>
              <a:rPr lang="en-US" altLang="zh-CN" sz="2400" dirty="0">
                <a:solidFill>
                  <a:schemeClr val="tx1"/>
                </a:solidFill>
                <a:latin typeface="Times New Roman" panose="02020603050405020304" pitchFamily="18" charset="0"/>
                <a:cs typeface="Times New Roman" panose="02020603050405020304" pitchFamily="18" charset="0"/>
              </a:rPr>
              <a:t>Conversational</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XAI</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interfaces</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a:p>
            <a:pPr lvl="1"/>
            <a:r>
              <a:rPr lang="en-US" altLang="zh-CN" sz="1800" dirty="0">
                <a:solidFill>
                  <a:schemeClr val="tx1"/>
                </a:solidFill>
                <a:latin typeface="Times New Roman" panose="02020603050405020304" pitchFamily="18" charset="0"/>
                <a:cs typeface="Times New Roman" panose="02020603050405020304" pitchFamily="18" charset="0"/>
              </a:rPr>
              <a:t>Human-like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interaction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and</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simplify</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complex</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tasks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with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filtered</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information</a:t>
            </a:r>
            <a:endParaRPr lang="en-US" sz="1800" dirty="0">
              <a:solidFill>
                <a:schemeClr val="tx1"/>
              </a:solidFill>
              <a:latin typeface="Times New Roman" panose="02020603050405020304" pitchFamily="18" charset="0"/>
              <a:cs typeface="Times New Roman" panose="02020603050405020304" pitchFamily="18" charset="0"/>
            </a:endParaRPr>
          </a:p>
          <a:p>
            <a:pPr lvl="1"/>
            <a:r>
              <a:rPr lang="en-US" altLang="zh-CN" sz="1800" dirty="0">
                <a:solidFill>
                  <a:schemeClr val="tx1"/>
                </a:solidFill>
                <a:latin typeface="Times New Roman" panose="02020603050405020304" pitchFamily="18" charset="0"/>
                <a:cs typeface="Times New Roman" panose="02020603050405020304" pitchFamily="18" charset="0"/>
              </a:rPr>
              <a:t>Boost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user</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understanding</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through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improved</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exploration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of</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information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needs</a:t>
            </a:r>
            <a:endParaRPr lang="en-US" sz="1800" dirty="0">
              <a:solidFill>
                <a:schemeClr val="tx1"/>
              </a:solidFill>
              <a:latin typeface="Times New Roman" panose="02020603050405020304" pitchFamily="18" charset="0"/>
              <a:cs typeface="Times New Roman" panose="02020603050405020304" pitchFamily="18" charset="0"/>
            </a:endParaRPr>
          </a:p>
          <a:p>
            <a:endParaRPr lang="en-NL"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5B9D601-5F5E-B5FB-B9AA-8FB2A5892358}"/>
              </a:ext>
            </a:extLst>
          </p:cNvPr>
          <p:cNvSpPr>
            <a:spLocks noGrp="1"/>
          </p:cNvSpPr>
          <p:nvPr>
            <p:ph type="sldNum" idx="12"/>
          </p:nvPr>
        </p:nvSpPr>
        <p:spPr/>
        <p:txBody>
          <a:bodyPr/>
          <a:lstStyle/>
          <a:p>
            <a:fld id="{400BDF53-0B62-6F4E-AF65-9AB39FD04B3B}" type="slidenum">
              <a:rPr lang="en-NL" smtClean="0"/>
              <a:t>8</a:t>
            </a:fld>
            <a:endParaRPr lang="en-NL"/>
          </a:p>
        </p:txBody>
      </p:sp>
      <p:pic>
        <p:nvPicPr>
          <p:cNvPr id="7" name="Graphic 6">
            <a:extLst>
              <a:ext uri="{FF2B5EF4-FFF2-40B4-BE49-F238E27FC236}">
                <a16:creationId xmlns:a16="http://schemas.microsoft.com/office/drawing/2014/main" id="{D7D4380D-DAA4-14E2-5B63-8044F74DF01F}"/>
              </a:ext>
            </a:extLst>
          </p:cNvPr>
          <p:cNvPicPr>
            <a:picLocks noChangeAspect="1"/>
          </p:cNvPicPr>
          <p:nvPr/>
        </p:nvPicPr>
        <p:blipFill>
          <a:blip r:embed="rId3"/>
          <a:srcRect/>
          <a:stretch/>
        </p:blipFill>
        <p:spPr>
          <a:xfrm>
            <a:off x="8280401" y="1850983"/>
            <a:ext cx="914400" cy="914400"/>
          </a:xfrm>
          <a:prstGeom prst="rect">
            <a:avLst/>
          </a:prstGeom>
        </p:spPr>
      </p:pic>
      <p:pic>
        <p:nvPicPr>
          <p:cNvPr id="10" name="Picture 9">
            <a:extLst>
              <a:ext uri="{FF2B5EF4-FFF2-40B4-BE49-F238E27FC236}">
                <a16:creationId xmlns:a16="http://schemas.microsoft.com/office/drawing/2014/main" id="{E6540221-ACD8-CAC7-CFAF-6CBA9BB3BA99}"/>
              </a:ext>
            </a:extLst>
          </p:cNvPr>
          <p:cNvPicPr>
            <a:picLocks noChangeAspect="1"/>
          </p:cNvPicPr>
          <p:nvPr/>
        </p:nvPicPr>
        <p:blipFill>
          <a:blip r:embed="rId4"/>
          <a:stretch>
            <a:fillRect/>
          </a:stretch>
        </p:blipFill>
        <p:spPr>
          <a:xfrm>
            <a:off x="10479178" y="1850983"/>
            <a:ext cx="914400" cy="914400"/>
          </a:xfrm>
          <a:prstGeom prst="rect">
            <a:avLst/>
          </a:prstGeom>
        </p:spPr>
      </p:pic>
      <p:pic>
        <p:nvPicPr>
          <p:cNvPr id="12" name="Picture 11">
            <a:extLst>
              <a:ext uri="{FF2B5EF4-FFF2-40B4-BE49-F238E27FC236}">
                <a16:creationId xmlns:a16="http://schemas.microsoft.com/office/drawing/2014/main" id="{34F80D39-1BBC-1C0C-80D0-CC5845631D52}"/>
              </a:ext>
            </a:extLst>
          </p:cNvPr>
          <p:cNvPicPr>
            <a:picLocks noChangeAspect="1"/>
          </p:cNvPicPr>
          <p:nvPr/>
        </p:nvPicPr>
        <p:blipFill>
          <a:blip r:embed="rId5"/>
          <a:stretch>
            <a:fillRect/>
          </a:stretch>
        </p:blipFill>
        <p:spPr>
          <a:xfrm>
            <a:off x="9341232" y="3375983"/>
            <a:ext cx="914400" cy="914400"/>
          </a:xfrm>
          <a:prstGeom prst="rect">
            <a:avLst/>
          </a:prstGeom>
        </p:spPr>
      </p:pic>
      <p:pic>
        <p:nvPicPr>
          <p:cNvPr id="13" name="Picture 12">
            <a:extLst>
              <a:ext uri="{FF2B5EF4-FFF2-40B4-BE49-F238E27FC236}">
                <a16:creationId xmlns:a16="http://schemas.microsoft.com/office/drawing/2014/main" id="{D3DDA4D0-23DF-356C-9093-EE64986FA441}"/>
              </a:ext>
            </a:extLst>
          </p:cNvPr>
          <p:cNvPicPr>
            <a:picLocks noChangeAspect="1"/>
          </p:cNvPicPr>
          <p:nvPr/>
        </p:nvPicPr>
        <p:blipFill>
          <a:blip r:embed="rId6"/>
          <a:stretch>
            <a:fillRect/>
          </a:stretch>
        </p:blipFill>
        <p:spPr>
          <a:xfrm>
            <a:off x="10691265" y="4689539"/>
            <a:ext cx="914400" cy="914400"/>
          </a:xfrm>
          <a:prstGeom prst="rect">
            <a:avLst/>
          </a:prstGeom>
        </p:spPr>
      </p:pic>
      <p:pic>
        <p:nvPicPr>
          <p:cNvPr id="14" name="Picture 13">
            <a:extLst>
              <a:ext uri="{FF2B5EF4-FFF2-40B4-BE49-F238E27FC236}">
                <a16:creationId xmlns:a16="http://schemas.microsoft.com/office/drawing/2014/main" id="{AB5E831E-EF9F-A9F6-CB19-E68400876167}"/>
              </a:ext>
            </a:extLst>
          </p:cNvPr>
          <p:cNvPicPr>
            <a:picLocks noChangeAspect="1"/>
          </p:cNvPicPr>
          <p:nvPr/>
        </p:nvPicPr>
        <p:blipFill>
          <a:blip r:embed="rId7"/>
          <a:stretch>
            <a:fillRect/>
          </a:stretch>
        </p:blipFill>
        <p:spPr>
          <a:xfrm>
            <a:off x="7991200" y="4683914"/>
            <a:ext cx="914400" cy="914400"/>
          </a:xfrm>
          <a:prstGeom prst="rect">
            <a:avLst/>
          </a:prstGeom>
        </p:spPr>
      </p:pic>
      <p:pic>
        <p:nvPicPr>
          <p:cNvPr id="6" name="Picture 5">
            <a:extLst>
              <a:ext uri="{FF2B5EF4-FFF2-40B4-BE49-F238E27FC236}">
                <a16:creationId xmlns:a16="http://schemas.microsoft.com/office/drawing/2014/main" id="{B212064D-7F24-D9D2-FEBE-681D6866E103}"/>
              </a:ext>
            </a:extLst>
          </p:cNvPr>
          <p:cNvPicPr>
            <a:picLocks noChangeAspect="1"/>
          </p:cNvPicPr>
          <p:nvPr/>
        </p:nvPicPr>
        <p:blipFill>
          <a:blip r:embed="rId8"/>
          <a:stretch>
            <a:fillRect/>
          </a:stretch>
        </p:blipFill>
        <p:spPr>
          <a:xfrm>
            <a:off x="8783043" y="835594"/>
            <a:ext cx="2030778" cy="2030778"/>
          </a:xfrm>
          <a:prstGeom prst="rect">
            <a:avLst/>
          </a:prstGeom>
        </p:spPr>
      </p:pic>
      <p:sp>
        <p:nvSpPr>
          <p:cNvPr id="8" name="Right Arrow 7">
            <a:extLst>
              <a:ext uri="{FF2B5EF4-FFF2-40B4-BE49-F238E27FC236}">
                <a16:creationId xmlns:a16="http://schemas.microsoft.com/office/drawing/2014/main" id="{B1149253-721D-D900-5899-2C2ECF397B29}"/>
              </a:ext>
            </a:extLst>
          </p:cNvPr>
          <p:cNvSpPr/>
          <p:nvPr/>
        </p:nvSpPr>
        <p:spPr>
          <a:xfrm>
            <a:off x="9384844" y="5031236"/>
            <a:ext cx="827177" cy="231006"/>
          </a:xfrm>
          <a:prstGeom prst="rightArrow">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NL"/>
          </a:p>
        </p:txBody>
      </p:sp>
      <p:sp>
        <p:nvSpPr>
          <p:cNvPr id="9" name="TextBox 8">
            <a:extLst>
              <a:ext uri="{FF2B5EF4-FFF2-40B4-BE49-F238E27FC236}">
                <a16:creationId xmlns:a16="http://schemas.microsoft.com/office/drawing/2014/main" id="{C7BF1BB0-EC90-B54F-14C1-99A6FD32152C}"/>
              </a:ext>
            </a:extLst>
          </p:cNvPr>
          <p:cNvSpPr txBox="1"/>
          <p:nvPr/>
        </p:nvSpPr>
        <p:spPr>
          <a:xfrm>
            <a:off x="857162" y="6439652"/>
            <a:ext cx="10158770" cy="338554"/>
          </a:xfrm>
          <a:prstGeom prst="rect">
            <a:avLst/>
          </a:prstGeom>
          <a:noFill/>
        </p:spPr>
        <p:txBody>
          <a:bodyPr wrap="square" rtlCol="0">
            <a:spAutoFit/>
          </a:bodyPr>
          <a:lstStyle/>
          <a:p>
            <a:r>
              <a:rPr lang="en-NL" sz="1600" dirty="0">
                <a:solidFill>
                  <a:schemeClr val="bg1"/>
                </a:solidFill>
                <a:latin typeface="Times New Roman" panose="02020603050405020304" pitchFamily="18" charset="0"/>
                <a:cs typeface="Times New Roman" panose="02020603050405020304" pitchFamily="18" charset="0"/>
              </a:rPr>
              <a:t>Background</a:t>
            </a:r>
            <a:r>
              <a:rPr lang="en-US" altLang="zh-CN" sz="1600" dirty="0">
                <a:solidFill>
                  <a:schemeClr val="bg1"/>
                </a:solidFill>
                <a:latin typeface="Times New Roman" panose="02020603050405020304" pitchFamily="18" charset="0"/>
                <a:cs typeface="Times New Roman" panose="02020603050405020304" pitchFamily="18" charset="0"/>
              </a:rPr>
              <a:t>	</a:t>
            </a:r>
            <a:r>
              <a:rPr lang="zh-CN" altLang="en-US" sz="1600" dirty="0">
                <a:solidFill>
                  <a:schemeClr val="bg1"/>
                </a:solidFill>
                <a:latin typeface="Times New Roman" panose="02020603050405020304" pitchFamily="18" charset="0"/>
                <a:cs typeface="Times New Roman" panose="02020603050405020304" pitchFamily="18" charset="0"/>
              </a:rPr>
              <a:t> </a:t>
            </a:r>
            <a:r>
              <a:rPr lang="en-US" altLang="zh-CN" sz="1600" dirty="0">
                <a:solidFill>
                  <a:schemeClr val="bg1"/>
                </a:solidFill>
                <a:latin typeface="Times New Roman" panose="02020603050405020304" pitchFamily="18" charset="0"/>
                <a:cs typeface="Times New Roman" panose="02020603050405020304" pitchFamily="18" charset="0"/>
              </a:rPr>
              <a:t>|	</a:t>
            </a:r>
            <a:r>
              <a:rPr lang="en-US" altLang="zh-CN" sz="1600" b="1" dirty="0">
                <a:solidFill>
                  <a:schemeClr val="bg1"/>
                </a:solidFill>
                <a:latin typeface="Times New Roman" panose="02020603050405020304" pitchFamily="18" charset="0"/>
                <a:cs typeface="Times New Roman" panose="02020603050405020304" pitchFamily="18" charset="0"/>
              </a:rPr>
              <a:t>Motivation</a:t>
            </a:r>
            <a:r>
              <a:rPr lang="en-US" altLang="zh-CN" sz="1600" dirty="0">
                <a:solidFill>
                  <a:schemeClr val="bg1"/>
                </a:solidFill>
                <a:latin typeface="Times New Roman" panose="02020603050405020304" pitchFamily="18" charset="0"/>
                <a:cs typeface="Times New Roman" panose="02020603050405020304" pitchFamily="18" charset="0"/>
              </a:rPr>
              <a:t>	|	Method		|	Results</a:t>
            </a:r>
            <a:endParaRPr lang="en-NL"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697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3" presetClass="exit" presetSubtype="10" fill="hold" nodeType="withEffect">
                                  <p:stCondLst>
                                    <p:cond delay="0"/>
                                  </p:stCondLst>
                                  <p:childTnLst>
                                    <p:animEffect transition="out" filter="blinds(horizontal)">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3" presetClass="exit" presetSubtype="10" fill="hold" nodeType="withEffect">
                                  <p:stCondLst>
                                    <p:cond delay="0"/>
                                  </p:stCondLst>
                                  <p:childTnLst>
                                    <p:animEffect transition="out" filter="blinds(horizontal)">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5FAD2-FBF4-5530-1AFA-AA6253DE8C97}"/>
              </a:ext>
            </a:extLst>
          </p:cNvPr>
          <p:cNvSpPr>
            <a:spLocks noGrp="1"/>
          </p:cNvSpPr>
          <p:nvPr>
            <p:ph type="title"/>
          </p:nvPr>
        </p:nvSpPr>
        <p:spPr/>
        <p:txBody>
          <a:bodyPr>
            <a:normAutofit/>
          </a:bodyPr>
          <a:lstStyle/>
          <a:p>
            <a:r>
              <a:rPr lang="en-US" altLang="zh-CN" sz="3200" dirty="0">
                <a:latin typeface="Times New Roman" panose="02020603050405020304" pitchFamily="18" charset="0"/>
                <a:cs typeface="Times New Roman" panose="02020603050405020304" pitchFamily="18" charset="0"/>
              </a:rPr>
              <a:t>XAI</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Dashboard</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vs.</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Conversational</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XAI</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Interfaces</a:t>
            </a:r>
            <a:endParaRPr lang="en-NL"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86C5E24-9DE0-09EE-4A6F-486839A20F54}"/>
              </a:ext>
            </a:extLst>
          </p:cNvPr>
          <p:cNvSpPr>
            <a:spLocks noGrp="1"/>
          </p:cNvSpPr>
          <p:nvPr>
            <p:ph type="sldNum" idx="12"/>
          </p:nvPr>
        </p:nvSpPr>
        <p:spPr/>
        <p:txBody>
          <a:bodyPr/>
          <a:lstStyle/>
          <a:p>
            <a:fld id="{400BDF53-0B62-6F4E-AF65-9AB39FD04B3B}" type="slidenum">
              <a:rPr lang="en-NL" smtClean="0"/>
              <a:t>9</a:t>
            </a:fld>
            <a:endParaRPr lang="en-NL"/>
          </a:p>
        </p:txBody>
      </p:sp>
      <p:pic>
        <p:nvPicPr>
          <p:cNvPr id="6" name="Picture 5" descr="A screenshot of a computer screen&#10;&#10;Description automatically generated">
            <a:extLst>
              <a:ext uri="{FF2B5EF4-FFF2-40B4-BE49-F238E27FC236}">
                <a16:creationId xmlns:a16="http://schemas.microsoft.com/office/drawing/2014/main" id="{9B6D971E-6A2A-D918-64CF-FC4B4E230F0F}"/>
              </a:ext>
            </a:extLst>
          </p:cNvPr>
          <p:cNvPicPr>
            <a:picLocks noChangeAspect="1"/>
          </p:cNvPicPr>
          <p:nvPr/>
        </p:nvPicPr>
        <p:blipFill>
          <a:blip r:embed="rId3"/>
          <a:stretch>
            <a:fillRect/>
          </a:stretch>
        </p:blipFill>
        <p:spPr>
          <a:xfrm>
            <a:off x="585826" y="1356967"/>
            <a:ext cx="5357003" cy="4232465"/>
          </a:xfrm>
          <a:prstGeom prst="rect">
            <a:avLst/>
          </a:prstGeom>
        </p:spPr>
      </p:pic>
      <p:pic>
        <p:nvPicPr>
          <p:cNvPr id="7" name="Picture 6" descr="A screenshot of a chat&#10;&#10;Description automatically generated">
            <a:extLst>
              <a:ext uri="{FF2B5EF4-FFF2-40B4-BE49-F238E27FC236}">
                <a16:creationId xmlns:a16="http://schemas.microsoft.com/office/drawing/2014/main" id="{69B724D1-8984-CF61-5744-1870E741426B}"/>
              </a:ext>
            </a:extLst>
          </p:cNvPr>
          <p:cNvPicPr>
            <a:picLocks noChangeAspect="1"/>
          </p:cNvPicPr>
          <p:nvPr/>
        </p:nvPicPr>
        <p:blipFill>
          <a:blip r:embed="rId4"/>
          <a:stretch>
            <a:fillRect/>
          </a:stretch>
        </p:blipFill>
        <p:spPr>
          <a:xfrm>
            <a:off x="6983478" y="1356967"/>
            <a:ext cx="4622696" cy="4301529"/>
          </a:xfrm>
          <a:prstGeom prst="rect">
            <a:avLst/>
          </a:prstGeom>
        </p:spPr>
      </p:pic>
      <p:sp>
        <p:nvSpPr>
          <p:cNvPr id="8" name="TextBox 7">
            <a:extLst>
              <a:ext uri="{FF2B5EF4-FFF2-40B4-BE49-F238E27FC236}">
                <a16:creationId xmlns:a16="http://schemas.microsoft.com/office/drawing/2014/main" id="{76222389-BB7E-27E3-5E30-AD5F3318C94F}"/>
              </a:ext>
            </a:extLst>
          </p:cNvPr>
          <p:cNvSpPr txBox="1"/>
          <p:nvPr/>
        </p:nvSpPr>
        <p:spPr>
          <a:xfrm>
            <a:off x="1397479" y="5658496"/>
            <a:ext cx="3717985" cy="307777"/>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XAI</a:t>
            </a:r>
            <a:r>
              <a:rPr lang="zh-CN" altLang="en-US"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Dashbord</a:t>
            </a:r>
            <a:endParaRPr lang="en-NL"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685632C-001D-C896-F4AB-4403C2620F13}"/>
              </a:ext>
            </a:extLst>
          </p:cNvPr>
          <p:cNvSpPr txBox="1"/>
          <p:nvPr/>
        </p:nvSpPr>
        <p:spPr>
          <a:xfrm>
            <a:off x="8143336" y="5812384"/>
            <a:ext cx="2363638" cy="30777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Conversational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XAI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Interface</a:t>
            </a:r>
            <a:endParaRPr lang="en-NL"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C63D3A1-3E08-EAD5-7F39-491166842D86}"/>
              </a:ext>
            </a:extLst>
          </p:cNvPr>
          <p:cNvSpPr txBox="1"/>
          <p:nvPr/>
        </p:nvSpPr>
        <p:spPr>
          <a:xfrm rot="21033844">
            <a:off x="3432282" y="2713659"/>
            <a:ext cx="5874589" cy="707886"/>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ltLang="zh-CN" sz="2000" b="1" dirty="0">
                <a:solidFill>
                  <a:schemeClr val="bg1"/>
                </a:solidFill>
                <a:latin typeface="Times New Roman" panose="02020603050405020304" pitchFamily="18" charset="0"/>
                <a:cs typeface="Times New Roman" panose="02020603050405020304" pitchFamily="18" charset="0"/>
              </a:rPr>
              <a:t>Is</a:t>
            </a:r>
            <a:r>
              <a:rPr lang="zh-CN" altLang="en-US" sz="2000" b="1"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conversational</a:t>
            </a:r>
            <a:r>
              <a:rPr lang="zh-CN" altLang="en-US" sz="2000" b="1"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XAI</a:t>
            </a:r>
            <a:r>
              <a:rPr lang="zh-CN" altLang="en-US" sz="2000" b="1"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all</a:t>
            </a:r>
            <a:r>
              <a:rPr lang="zh-CN" altLang="en-US" sz="2000" b="1"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we</a:t>
            </a:r>
            <a:r>
              <a:rPr lang="zh-CN" altLang="en-US" sz="2000" b="1"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need?</a:t>
            </a:r>
          </a:p>
          <a:p>
            <a:pPr algn="ctr"/>
            <a:r>
              <a:rPr lang="en-US" sz="2000" b="1" dirty="0">
                <a:solidFill>
                  <a:schemeClr val="bg1"/>
                </a:solidFill>
                <a:latin typeface="Times New Roman" panose="02020603050405020304" pitchFamily="18" charset="0"/>
                <a:cs typeface="Times New Roman" panose="02020603050405020304" pitchFamily="18" charset="0"/>
              </a:rPr>
              <a:t>Does</a:t>
            </a:r>
            <a:r>
              <a:rPr lang="zh-CN" altLang="en-US" sz="2000" b="1"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it</a:t>
            </a:r>
            <a:r>
              <a:rPr lang="zh-CN" altLang="en-US" sz="2000" b="1"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work</a:t>
            </a:r>
            <a:r>
              <a:rPr lang="zh-CN" altLang="en-US" sz="2000" b="1"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better</a:t>
            </a:r>
            <a:r>
              <a:rPr lang="zh-CN" altLang="en-US" sz="2000" b="1"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than</a:t>
            </a:r>
            <a:r>
              <a:rPr lang="zh-CN" altLang="en-US" sz="2000" b="1"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XAI</a:t>
            </a:r>
            <a:r>
              <a:rPr lang="zh-CN" altLang="en-US" sz="2000" b="1"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Dashboard?</a:t>
            </a:r>
            <a:endParaRPr lang="en-NL" sz="2000" b="1"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6F660F09-D754-767A-CC24-A3A3A4008A1A}"/>
              </a:ext>
            </a:extLst>
          </p:cNvPr>
          <p:cNvSpPr txBox="1"/>
          <p:nvPr/>
        </p:nvSpPr>
        <p:spPr>
          <a:xfrm>
            <a:off x="857162" y="6439652"/>
            <a:ext cx="10158770" cy="338554"/>
          </a:xfrm>
          <a:prstGeom prst="rect">
            <a:avLst/>
          </a:prstGeom>
          <a:noFill/>
        </p:spPr>
        <p:txBody>
          <a:bodyPr wrap="square" rtlCol="0">
            <a:spAutoFit/>
          </a:bodyPr>
          <a:lstStyle/>
          <a:p>
            <a:r>
              <a:rPr lang="en-NL" sz="1600" dirty="0">
                <a:solidFill>
                  <a:schemeClr val="bg1"/>
                </a:solidFill>
                <a:latin typeface="Times New Roman" panose="02020603050405020304" pitchFamily="18" charset="0"/>
                <a:cs typeface="Times New Roman" panose="02020603050405020304" pitchFamily="18" charset="0"/>
              </a:rPr>
              <a:t>Background</a:t>
            </a:r>
            <a:r>
              <a:rPr lang="en-US" altLang="zh-CN" sz="1600" dirty="0">
                <a:solidFill>
                  <a:schemeClr val="bg1"/>
                </a:solidFill>
                <a:latin typeface="Times New Roman" panose="02020603050405020304" pitchFamily="18" charset="0"/>
                <a:cs typeface="Times New Roman" panose="02020603050405020304" pitchFamily="18" charset="0"/>
              </a:rPr>
              <a:t>	</a:t>
            </a:r>
            <a:r>
              <a:rPr lang="zh-CN" altLang="en-US" sz="1600" dirty="0">
                <a:solidFill>
                  <a:schemeClr val="bg1"/>
                </a:solidFill>
                <a:latin typeface="Times New Roman" panose="02020603050405020304" pitchFamily="18" charset="0"/>
                <a:cs typeface="Times New Roman" panose="02020603050405020304" pitchFamily="18" charset="0"/>
              </a:rPr>
              <a:t> </a:t>
            </a:r>
            <a:r>
              <a:rPr lang="en-US" altLang="zh-CN" sz="1600" dirty="0">
                <a:solidFill>
                  <a:schemeClr val="bg1"/>
                </a:solidFill>
                <a:latin typeface="Times New Roman" panose="02020603050405020304" pitchFamily="18" charset="0"/>
                <a:cs typeface="Times New Roman" panose="02020603050405020304" pitchFamily="18" charset="0"/>
              </a:rPr>
              <a:t>|	</a:t>
            </a:r>
            <a:r>
              <a:rPr lang="en-US" altLang="zh-CN" sz="1600" b="1" dirty="0">
                <a:solidFill>
                  <a:schemeClr val="bg1"/>
                </a:solidFill>
                <a:latin typeface="Times New Roman" panose="02020603050405020304" pitchFamily="18" charset="0"/>
                <a:cs typeface="Times New Roman" panose="02020603050405020304" pitchFamily="18" charset="0"/>
              </a:rPr>
              <a:t>Motivation</a:t>
            </a:r>
            <a:r>
              <a:rPr lang="en-US" altLang="zh-CN" sz="1600" dirty="0">
                <a:solidFill>
                  <a:schemeClr val="bg1"/>
                </a:solidFill>
                <a:latin typeface="Times New Roman" panose="02020603050405020304" pitchFamily="18" charset="0"/>
                <a:cs typeface="Times New Roman" panose="02020603050405020304" pitchFamily="18" charset="0"/>
              </a:rPr>
              <a:t>	|	Method		|	Results</a:t>
            </a:r>
            <a:endParaRPr lang="en-NL"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252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p:cTn id="7"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2">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12">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12">
                                            <p:txEl>
                                              <p:pRg st="0" end="0"/>
                                            </p:txEl>
                                          </p:spTgt>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p:cTn id="13" dur="500" fill="hold"/>
                                        <p:tgtEl>
                                          <p:spTgt spid="12">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2">
                                            <p:txEl>
                                              <p:pRg st="1" end="1"/>
                                            </p:txEl>
                                          </p:spTgt>
                                        </p:tgtEl>
                                        <p:attrNameLst>
                                          <p:attrName>ppt_h</p:attrName>
                                        </p:attrNameLst>
                                      </p:cBhvr>
                                      <p:tavLst>
                                        <p:tav tm="0">
                                          <p:val>
                                            <p:fltVal val="0"/>
                                          </p:val>
                                        </p:tav>
                                        <p:tav tm="100000">
                                          <p:val>
                                            <p:strVal val="#ppt_h"/>
                                          </p:val>
                                        </p:tav>
                                      </p:tavLst>
                                    </p:anim>
                                    <p:anim calcmode="lin" valueType="num">
                                      <p:cBhvr>
                                        <p:cTn id="15" dur="500" fill="hold"/>
                                        <p:tgtEl>
                                          <p:spTgt spid="12">
                                            <p:txEl>
                                              <p:pRg st="1" end="1"/>
                                            </p:txEl>
                                          </p:spTgt>
                                        </p:tgtEl>
                                        <p:attrNameLst>
                                          <p:attrName>style.rotation</p:attrName>
                                        </p:attrNameLst>
                                      </p:cBhvr>
                                      <p:tavLst>
                                        <p:tav tm="0">
                                          <p:val>
                                            <p:fltVal val="360"/>
                                          </p:val>
                                        </p:tav>
                                        <p:tav tm="100000">
                                          <p:val>
                                            <p:fltVal val="0"/>
                                          </p:val>
                                        </p:tav>
                                      </p:tavLst>
                                    </p:anim>
                                    <p:animEffect transition="in" filter="fade">
                                      <p:cBhvr>
                                        <p:cTn id="16" dur="500"/>
                                        <p:tgtEl>
                                          <p:spTgt spid="12">
                                            <p:txEl>
                                              <p:pRg st="1" end="1"/>
                                            </p:txEl>
                                          </p:spTgt>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12">
                                            <p:bg/>
                                          </p:spTgt>
                                        </p:tgtEl>
                                        <p:attrNameLst>
                                          <p:attrName>style.visibility</p:attrName>
                                        </p:attrNameLst>
                                      </p:cBhvr>
                                      <p:to>
                                        <p:strVal val="visible"/>
                                      </p:to>
                                    </p:set>
                                    <p:anim calcmode="lin" valueType="num">
                                      <p:cBhvr>
                                        <p:cTn id="19" dur="500" fill="hold"/>
                                        <p:tgtEl>
                                          <p:spTgt spid="12">
                                            <p:bg/>
                                          </p:spTgt>
                                        </p:tgtEl>
                                        <p:attrNameLst>
                                          <p:attrName>ppt_w</p:attrName>
                                        </p:attrNameLst>
                                      </p:cBhvr>
                                      <p:tavLst>
                                        <p:tav tm="0">
                                          <p:val>
                                            <p:fltVal val="0"/>
                                          </p:val>
                                        </p:tav>
                                        <p:tav tm="100000">
                                          <p:val>
                                            <p:strVal val="#ppt_w"/>
                                          </p:val>
                                        </p:tav>
                                      </p:tavLst>
                                    </p:anim>
                                    <p:anim calcmode="lin" valueType="num">
                                      <p:cBhvr>
                                        <p:cTn id="20" dur="500" fill="hold"/>
                                        <p:tgtEl>
                                          <p:spTgt spid="12">
                                            <p:bg/>
                                          </p:spTgt>
                                        </p:tgtEl>
                                        <p:attrNameLst>
                                          <p:attrName>ppt_h</p:attrName>
                                        </p:attrNameLst>
                                      </p:cBhvr>
                                      <p:tavLst>
                                        <p:tav tm="0">
                                          <p:val>
                                            <p:fltVal val="0"/>
                                          </p:val>
                                        </p:tav>
                                        <p:tav tm="100000">
                                          <p:val>
                                            <p:strVal val="#ppt_h"/>
                                          </p:val>
                                        </p:tav>
                                      </p:tavLst>
                                    </p:anim>
                                    <p:anim calcmode="lin" valueType="num">
                                      <p:cBhvr>
                                        <p:cTn id="21" dur="500" fill="hold"/>
                                        <p:tgtEl>
                                          <p:spTgt spid="12">
                                            <p:bg/>
                                          </p:spTgt>
                                        </p:tgtEl>
                                        <p:attrNameLst>
                                          <p:attrName>style.rotation</p:attrName>
                                        </p:attrNameLst>
                                      </p:cBhvr>
                                      <p:tavLst>
                                        <p:tav tm="0">
                                          <p:val>
                                            <p:fltVal val="360"/>
                                          </p:val>
                                        </p:tav>
                                        <p:tav tm="100000">
                                          <p:val>
                                            <p:fltVal val="0"/>
                                          </p:val>
                                        </p:tav>
                                      </p:tavLst>
                                    </p:anim>
                                    <p:animEffect transition="in" filter="fade">
                                      <p:cBhvr>
                                        <p:cTn id="22" dur="500"/>
                                        <p:tgtEl>
                                          <p:spTgt spid="12">
                                            <p:bg/>
                                          </p:spTgt>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 calcmode="lin" valueType="num">
                                      <p:cBhvr>
                                        <p:cTn id="25"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12">
                                            <p:txEl>
                                              <p:pRg st="0" end="0"/>
                                            </p:txEl>
                                          </p:spTgt>
                                        </p:tgtEl>
                                        <p:attrNameLst>
                                          <p:attrName>ppt_h</p:attrName>
                                        </p:attrNameLst>
                                      </p:cBhvr>
                                      <p:tavLst>
                                        <p:tav tm="0">
                                          <p:val>
                                            <p:fltVal val="0"/>
                                          </p:val>
                                        </p:tav>
                                        <p:tav tm="100000">
                                          <p:val>
                                            <p:strVal val="#ppt_h"/>
                                          </p:val>
                                        </p:tav>
                                      </p:tavLst>
                                    </p:anim>
                                    <p:anim calcmode="lin" valueType="num">
                                      <p:cBhvr>
                                        <p:cTn id="27" dur="500" fill="hold"/>
                                        <p:tgtEl>
                                          <p:spTgt spid="12">
                                            <p:txEl>
                                              <p:pRg st="0" end="0"/>
                                            </p:txEl>
                                          </p:spTgt>
                                        </p:tgtEl>
                                        <p:attrNameLst>
                                          <p:attrName>style.rotation</p:attrName>
                                        </p:attrNameLst>
                                      </p:cBhvr>
                                      <p:tavLst>
                                        <p:tav tm="0">
                                          <p:val>
                                            <p:fltVal val="360"/>
                                          </p:val>
                                        </p:tav>
                                        <p:tav tm="100000">
                                          <p:val>
                                            <p:fltVal val="0"/>
                                          </p:val>
                                        </p:tav>
                                      </p:tavLst>
                                    </p:anim>
                                    <p:animEffect transition="in" filter="fade">
                                      <p:cBhvr>
                                        <p:cTn id="28" dur="500"/>
                                        <p:tgtEl>
                                          <p:spTgt spid="12">
                                            <p:txEl>
                                              <p:pRg st="0" end="0"/>
                                            </p:txEl>
                                          </p:spTgt>
                                        </p:tgtEl>
                                      </p:cBhvr>
                                    </p:animEffect>
                                  </p:childTnLst>
                                </p:cTn>
                              </p:par>
                              <p:par>
                                <p:cTn id="29" presetID="49" presetClass="entr" presetSubtype="0" decel="100000" fill="hold" grpId="0" nodeType="with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anim calcmode="lin" valueType="num">
                                      <p:cBhvr>
                                        <p:cTn id="31" dur="500" fill="hold"/>
                                        <p:tgtEl>
                                          <p:spTgt spid="12">
                                            <p:txEl>
                                              <p:pRg st="1" end="1"/>
                                            </p:txEl>
                                          </p:spTgt>
                                        </p:tgtEl>
                                        <p:attrNameLst>
                                          <p:attrName>ppt_w</p:attrName>
                                        </p:attrNameLst>
                                      </p:cBhvr>
                                      <p:tavLst>
                                        <p:tav tm="0">
                                          <p:val>
                                            <p:fltVal val="0"/>
                                          </p:val>
                                        </p:tav>
                                        <p:tav tm="100000">
                                          <p:val>
                                            <p:strVal val="#ppt_w"/>
                                          </p:val>
                                        </p:tav>
                                      </p:tavLst>
                                    </p:anim>
                                    <p:anim calcmode="lin" valueType="num">
                                      <p:cBhvr>
                                        <p:cTn id="32" dur="500" fill="hold"/>
                                        <p:tgtEl>
                                          <p:spTgt spid="12">
                                            <p:txEl>
                                              <p:pRg st="1" end="1"/>
                                            </p:txEl>
                                          </p:spTgt>
                                        </p:tgtEl>
                                        <p:attrNameLst>
                                          <p:attrName>ppt_h</p:attrName>
                                        </p:attrNameLst>
                                      </p:cBhvr>
                                      <p:tavLst>
                                        <p:tav tm="0">
                                          <p:val>
                                            <p:fltVal val="0"/>
                                          </p:val>
                                        </p:tav>
                                        <p:tav tm="100000">
                                          <p:val>
                                            <p:strVal val="#ppt_h"/>
                                          </p:val>
                                        </p:tav>
                                      </p:tavLst>
                                    </p:anim>
                                    <p:anim calcmode="lin" valueType="num">
                                      <p:cBhvr>
                                        <p:cTn id="33" dur="500" fill="hold"/>
                                        <p:tgtEl>
                                          <p:spTgt spid="12">
                                            <p:txEl>
                                              <p:pRg st="1" end="1"/>
                                            </p:txEl>
                                          </p:spTgt>
                                        </p:tgtEl>
                                        <p:attrNameLst>
                                          <p:attrName>style.rotation</p:attrName>
                                        </p:attrNameLst>
                                      </p:cBhvr>
                                      <p:tavLst>
                                        <p:tav tm="0">
                                          <p:val>
                                            <p:fltVal val="360"/>
                                          </p:val>
                                        </p:tav>
                                        <p:tav tm="100000">
                                          <p:val>
                                            <p:fltVal val="0"/>
                                          </p:val>
                                        </p:tav>
                                      </p:tavLst>
                                    </p:anim>
                                    <p:animEffect transition="in" filter="fade">
                                      <p:cBhvr>
                                        <p:cTn id="34"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animBg="1"/>
    </p:bldLst>
  </p:timing>
</p:sld>
</file>

<file path=ppt/theme/theme1.xml><?xml version="1.0" encoding="utf-8"?>
<a:theme xmlns:a="http://schemas.openxmlformats.org/drawingml/2006/main" name="TU_them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U_theme" id="{A13F5D03-A5CE-1847-9722-EB4B904E3DD9}" vid="{C2D17941-9848-8545-B20E-77943653E7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TU_theme</Template>
  <TotalTime>8717</TotalTime>
  <Words>2488</Words>
  <Application>Microsoft Macintosh PowerPoint</Application>
  <PresentationFormat>Widescreen</PresentationFormat>
  <Paragraphs>280</Paragraphs>
  <Slides>23</Slides>
  <Notes>23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Lexend</vt:lpstr>
      <vt:lpstr>Aptos</vt:lpstr>
      <vt:lpstr>Arial</vt:lpstr>
      <vt:lpstr>Times New Roman</vt:lpstr>
      <vt:lpstr>Wingdings</vt:lpstr>
      <vt:lpstr>TU_theme</vt:lpstr>
      <vt:lpstr>Is Conversational XAI All You Need? Human-AI Decision Making With a Conversational XAI Assistant</vt:lpstr>
      <vt:lpstr>Background &amp; Motivation</vt:lpstr>
      <vt:lpstr>Rise of Artificial Intelligence</vt:lpstr>
      <vt:lpstr>Human-AI Decision Making</vt:lpstr>
      <vt:lpstr>Towards Optimal Human-AI Decision Making</vt:lpstr>
      <vt:lpstr>Diverse User Information Needs</vt:lpstr>
      <vt:lpstr>XAI Dashboard: As a One Shop Stop</vt:lpstr>
      <vt:lpstr>Motivation: why conversational XAI?</vt:lpstr>
      <vt:lpstr>XAI Dashboard vs. Conversational XAI Interfaces</vt:lpstr>
      <vt:lpstr>Research Questions</vt:lpstr>
      <vt:lpstr>Method</vt:lpstr>
      <vt:lpstr>Loan Approval Task</vt:lpstr>
      <vt:lpstr>Conversational XAI Assistant</vt:lpstr>
      <vt:lpstr>Hypotheses</vt:lpstr>
      <vt:lpstr>PowerPoint Presentation</vt:lpstr>
      <vt:lpstr>XAI Methods</vt:lpstr>
      <vt:lpstr>Procedure</vt:lpstr>
      <vt:lpstr>Results &amp; Interpretation</vt:lpstr>
      <vt:lpstr>Impact on User Understanding</vt:lpstr>
      <vt:lpstr>Impact on User Reliance</vt:lpstr>
      <vt:lpstr>Key Findings</vt:lpstr>
      <vt:lpstr>Towards More Effective Conversational XAI</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Gaole He</dc:creator>
  <cp:lastModifiedBy>Gaole He</cp:lastModifiedBy>
  <cp:revision>1492</cp:revision>
  <dcterms:created xsi:type="dcterms:W3CDTF">2024-01-18T14:04:31Z</dcterms:created>
  <dcterms:modified xsi:type="dcterms:W3CDTF">2025-03-26T13:03:27Z</dcterms:modified>
</cp:coreProperties>
</file>